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4"/>
  </p:notesMasterIdLst>
  <p:handoutMasterIdLst>
    <p:handoutMasterId r:id="rId15"/>
  </p:handoutMasterIdLst>
  <p:sldIdLst>
    <p:sldId id="256" r:id="rId2"/>
    <p:sldId id="257" r:id="rId3"/>
    <p:sldId id="258" r:id="rId4"/>
    <p:sldId id="270" r:id="rId5"/>
    <p:sldId id="280" r:id="rId6"/>
    <p:sldId id="282" r:id="rId7"/>
    <p:sldId id="263" r:id="rId8"/>
    <p:sldId id="262" r:id="rId9"/>
    <p:sldId id="260" r:id="rId10"/>
    <p:sldId id="264" r:id="rId11"/>
    <p:sldId id="265" r:id="rId12"/>
    <p:sldId id="267" r:id="rId1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9BD8"/>
    <a:srgbClr val="008FC6"/>
    <a:srgbClr val="5559AB"/>
    <a:srgbClr val="8F221A"/>
    <a:srgbClr val="FCEEED"/>
    <a:srgbClr val="C64D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スタイル (濃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2"/>
    <p:restoredTop sz="90511"/>
  </p:normalViewPr>
  <p:slideViewPr>
    <p:cSldViewPr snapToGrid="0" snapToObjects="1">
      <p:cViewPr>
        <p:scale>
          <a:sx n="115" d="100"/>
          <a:sy n="115" d="100"/>
        </p:scale>
        <p:origin x="784" y="144"/>
      </p:cViewPr>
      <p:guideLst>
        <p:guide orient="horz" pos="2160"/>
        <p:guide pos="2880"/>
      </p:guideLst>
    </p:cSldViewPr>
  </p:slideViewPr>
  <p:notesTextViewPr>
    <p:cViewPr>
      <p:scale>
        <a:sx n="1" d="1"/>
        <a:sy n="1" d="1"/>
      </p:scale>
      <p:origin x="0" y="0"/>
    </p:cViewPr>
  </p:notesTextViewPr>
  <p:sorterViewPr>
    <p:cViewPr>
      <p:scale>
        <a:sx n="120" d="100"/>
        <a:sy n="120" d="100"/>
      </p:scale>
      <p:origin x="0" y="0"/>
    </p:cViewPr>
  </p:sorterViewPr>
  <p:notesViewPr>
    <p:cSldViewPr snapToGrid="0" snapToObjects="1">
      <p:cViewPr varScale="1">
        <p:scale>
          <a:sx n="171" d="100"/>
          <a:sy n="171" d="100"/>
        </p:scale>
        <p:origin x="143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D635E2-253E-774F-A7ED-A7F279B0C736}"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kumimoji="1" lang="ja-JP" altLang="en-US"/>
        </a:p>
      </dgm:t>
    </dgm:pt>
    <dgm:pt modelId="{0FEAB13F-184B-5B47-843F-851B848B4D5A}">
      <dgm:prSet phldrT="[テキスト]" custT="1"/>
      <dgm:spPr/>
      <dgm:t>
        <a:bodyPr/>
        <a:lstStyle/>
        <a:p>
          <a:r>
            <a:rPr kumimoji="1" lang="en-US" altLang="ja-JP" sz="1800" dirty="0"/>
            <a:t>1. Fringe </a:t>
          </a:r>
          <a:r>
            <a:rPr kumimoji="1" lang="ja-JP" altLang="en-US" sz="1800"/>
            <a:t>データの一部をハッシュ化</a:t>
          </a:r>
        </a:p>
      </dgm:t>
    </dgm:pt>
    <dgm:pt modelId="{24D9DD3D-9294-EB45-8FDC-987C13FFC7D6}" type="parTrans" cxnId="{19DCC181-6320-3644-B92F-83E796FCC8DB}">
      <dgm:prSet/>
      <dgm:spPr/>
      <dgm:t>
        <a:bodyPr/>
        <a:lstStyle/>
        <a:p>
          <a:endParaRPr kumimoji="1" lang="ja-JP" altLang="en-US" sz="1800"/>
        </a:p>
      </dgm:t>
    </dgm:pt>
    <dgm:pt modelId="{7F4CB237-7E23-CD41-847E-FD64B5E9713F}" type="sibTrans" cxnId="{19DCC181-6320-3644-B92F-83E796FCC8DB}">
      <dgm:prSet custT="1"/>
      <dgm:spPr/>
      <dgm:t>
        <a:bodyPr/>
        <a:lstStyle/>
        <a:p>
          <a:endParaRPr kumimoji="1" lang="ja-JP" altLang="en-US" sz="1800"/>
        </a:p>
      </dgm:t>
    </dgm:pt>
    <dgm:pt modelId="{5E6A544E-C34E-8F4A-8F64-67707B8F7AE5}">
      <dgm:prSet phldrT="[テキスト]" custT="1"/>
      <dgm:spPr/>
      <dgm:t>
        <a:bodyPr/>
        <a:lstStyle/>
        <a:p>
          <a:r>
            <a:rPr kumimoji="1" lang="en-US" altLang="ja-JP" sz="1800" dirty="0"/>
            <a:t>3. </a:t>
          </a:r>
          <a:r>
            <a:rPr kumimoji="1" lang="ja-JP" altLang="en-US" sz="1800"/>
            <a:t>クラスタごとに</a:t>
          </a:r>
          <a:r>
            <a:rPr kumimoji="1" lang="en-US" altLang="ja-JP" sz="1800" dirty="0"/>
            <a:t> Medoid </a:t>
          </a:r>
          <a:r>
            <a:rPr kumimoji="1" lang="ja-JP" altLang="en-US" sz="1800"/>
            <a:t>を決定</a:t>
          </a:r>
        </a:p>
      </dgm:t>
    </dgm:pt>
    <dgm:pt modelId="{051AB9A8-620E-D14A-AD22-530634EE6EBB}" type="parTrans" cxnId="{FE39620A-2F0C-524D-93B7-D442F68CC15F}">
      <dgm:prSet/>
      <dgm:spPr/>
      <dgm:t>
        <a:bodyPr/>
        <a:lstStyle/>
        <a:p>
          <a:endParaRPr kumimoji="1" lang="ja-JP" altLang="en-US" sz="1800"/>
        </a:p>
      </dgm:t>
    </dgm:pt>
    <dgm:pt modelId="{16334F1F-C309-C64C-BEEF-82C7D53B2544}" type="sibTrans" cxnId="{FE39620A-2F0C-524D-93B7-D442F68CC15F}">
      <dgm:prSet custT="1"/>
      <dgm:spPr/>
      <dgm:t>
        <a:bodyPr/>
        <a:lstStyle/>
        <a:p>
          <a:endParaRPr kumimoji="1" lang="ja-JP" altLang="en-US" sz="1800"/>
        </a:p>
      </dgm:t>
    </dgm:pt>
    <dgm:pt modelId="{E6265403-D67C-344F-A349-9647D966B358}">
      <dgm:prSet custT="1"/>
      <dgm:spPr/>
      <dgm:t>
        <a:bodyPr/>
        <a:lstStyle/>
        <a:p>
          <a:r>
            <a:rPr kumimoji="1" lang="en-US" altLang="ja-JP" sz="1800" dirty="0"/>
            <a:t>4. </a:t>
          </a:r>
          <a:r>
            <a:rPr kumimoji="1" lang="ja-JP" altLang="en-US" sz="1800"/>
            <a:t>クラスタごとに注釈付け</a:t>
          </a:r>
        </a:p>
      </dgm:t>
    </dgm:pt>
    <dgm:pt modelId="{231A7FB7-974E-CE4C-A42E-8B908786786B}" type="parTrans" cxnId="{4A74E77A-8D75-F54C-AFD6-4B6D5DCD3713}">
      <dgm:prSet/>
      <dgm:spPr/>
      <dgm:t>
        <a:bodyPr/>
        <a:lstStyle/>
        <a:p>
          <a:endParaRPr kumimoji="1" lang="ja-JP" altLang="en-US" sz="1800"/>
        </a:p>
      </dgm:t>
    </dgm:pt>
    <dgm:pt modelId="{37B222DF-27D1-984B-976F-39DCBCFAB4D5}" type="sibTrans" cxnId="{4A74E77A-8D75-F54C-AFD6-4B6D5DCD3713}">
      <dgm:prSet custT="1"/>
      <dgm:spPr/>
      <dgm:t>
        <a:bodyPr/>
        <a:lstStyle/>
        <a:p>
          <a:endParaRPr kumimoji="1" lang="ja-JP" altLang="en-US" sz="1800"/>
        </a:p>
      </dgm:t>
    </dgm:pt>
    <dgm:pt modelId="{82AF97E9-D139-3C4E-8F26-A0BA7C944C13}">
      <dgm:prSet custT="1"/>
      <dgm:spPr/>
      <dgm:t>
        <a:bodyPr/>
        <a:lstStyle/>
        <a:p>
          <a:r>
            <a:rPr kumimoji="1" lang="en-US" altLang="ja-JP" sz="1800" dirty="0"/>
            <a:t>5. </a:t>
          </a:r>
          <a:r>
            <a:rPr kumimoji="1" lang="ja-JP" altLang="en-US" sz="1800"/>
            <a:t>データセットの拡大</a:t>
          </a:r>
        </a:p>
      </dgm:t>
    </dgm:pt>
    <dgm:pt modelId="{1CE73EB0-C01C-C844-AC72-1F57E98C463C}" type="parTrans" cxnId="{5E19BB9C-E59E-894E-B5FF-D44772FC8032}">
      <dgm:prSet/>
      <dgm:spPr/>
      <dgm:t>
        <a:bodyPr/>
        <a:lstStyle/>
        <a:p>
          <a:endParaRPr kumimoji="1" lang="ja-JP" altLang="en-US" sz="1800"/>
        </a:p>
      </dgm:t>
    </dgm:pt>
    <dgm:pt modelId="{A91F40FA-5863-7548-AB6A-AEB6D36FAC9E}" type="sibTrans" cxnId="{5E19BB9C-E59E-894E-B5FF-D44772FC8032}">
      <dgm:prSet custT="1"/>
      <dgm:spPr/>
      <dgm:t>
        <a:bodyPr/>
        <a:lstStyle/>
        <a:p>
          <a:endParaRPr kumimoji="1" lang="ja-JP" altLang="en-US" sz="1800"/>
        </a:p>
      </dgm:t>
    </dgm:pt>
    <dgm:pt modelId="{2DAC267E-F6F8-F941-B5C4-CBEE33E5B0B3}">
      <dgm:prSet custT="1"/>
      <dgm:spPr/>
      <dgm:t>
        <a:bodyPr/>
        <a:lstStyle/>
        <a:p>
          <a:r>
            <a:rPr kumimoji="1" lang="en-US" altLang="ja-JP" sz="1800" dirty="0"/>
            <a:t>2. </a:t>
          </a:r>
          <a:r>
            <a:rPr kumimoji="1" lang="ja-JP" altLang="en-US" sz="1800"/>
            <a:t>クラスタリング</a:t>
          </a:r>
        </a:p>
      </dgm:t>
    </dgm:pt>
    <dgm:pt modelId="{A5A55FA8-79D0-1D4B-96EA-8F909DEBD279}" type="parTrans" cxnId="{0E680C42-A505-1745-93CB-4743FC2B92E3}">
      <dgm:prSet/>
      <dgm:spPr/>
      <dgm:t>
        <a:bodyPr/>
        <a:lstStyle/>
        <a:p>
          <a:endParaRPr kumimoji="1" lang="ja-JP" altLang="en-US" sz="1800"/>
        </a:p>
      </dgm:t>
    </dgm:pt>
    <dgm:pt modelId="{D6645D4D-051B-6C4C-90FF-FE2B0B111DE8}" type="sibTrans" cxnId="{0E680C42-A505-1745-93CB-4743FC2B92E3}">
      <dgm:prSet custT="1"/>
      <dgm:spPr/>
      <dgm:t>
        <a:bodyPr/>
        <a:lstStyle/>
        <a:p>
          <a:endParaRPr kumimoji="1" lang="ja-JP" altLang="en-US" sz="1800"/>
        </a:p>
      </dgm:t>
    </dgm:pt>
    <dgm:pt modelId="{69007293-07BE-DB4B-B351-C065295D21C6}" type="pres">
      <dgm:prSet presAssocID="{30D635E2-253E-774F-A7ED-A7F279B0C736}" presName="linearFlow" presStyleCnt="0">
        <dgm:presLayoutVars>
          <dgm:resizeHandles val="exact"/>
        </dgm:presLayoutVars>
      </dgm:prSet>
      <dgm:spPr/>
    </dgm:pt>
    <dgm:pt modelId="{6F6AA71C-6134-5B43-9BBD-37AAF2C37210}" type="pres">
      <dgm:prSet presAssocID="{0FEAB13F-184B-5B47-843F-851B848B4D5A}" presName="node" presStyleLbl="node1" presStyleIdx="0" presStyleCnt="5" custScaleX="202027" custScaleY="100615">
        <dgm:presLayoutVars>
          <dgm:bulletEnabled val="1"/>
        </dgm:presLayoutVars>
      </dgm:prSet>
      <dgm:spPr/>
    </dgm:pt>
    <dgm:pt modelId="{44B4833D-7840-B94E-ADE4-9EEB3A450D3A}" type="pres">
      <dgm:prSet presAssocID="{7F4CB237-7E23-CD41-847E-FD64B5E9713F}" presName="sibTrans" presStyleLbl="sibTrans2D1" presStyleIdx="0" presStyleCnt="4"/>
      <dgm:spPr/>
    </dgm:pt>
    <dgm:pt modelId="{A007E346-1340-4445-86E4-5164F11E3DA4}" type="pres">
      <dgm:prSet presAssocID="{7F4CB237-7E23-CD41-847E-FD64B5E9713F}" presName="connectorText" presStyleLbl="sibTrans2D1" presStyleIdx="0" presStyleCnt="4"/>
      <dgm:spPr/>
    </dgm:pt>
    <dgm:pt modelId="{84825DFD-ADAA-714B-A9F7-6A59F7B43CA7}" type="pres">
      <dgm:prSet presAssocID="{2DAC267E-F6F8-F941-B5C4-CBEE33E5B0B3}" presName="node" presStyleLbl="node1" presStyleIdx="1" presStyleCnt="5" custScaleX="202027" custScaleY="100615">
        <dgm:presLayoutVars>
          <dgm:bulletEnabled val="1"/>
        </dgm:presLayoutVars>
      </dgm:prSet>
      <dgm:spPr/>
    </dgm:pt>
    <dgm:pt modelId="{D9FB9453-3A35-7A42-9209-CC041E5E649A}" type="pres">
      <dgm:prSet presAssocID="{D6645D4D-051B-6C4C-90FF-FE2B0B111DE8}" presName="sibTrans" presStyleLbl="sibTrans2D1" presStyleIdx="1" presStyleCnt="4"/>
      <dgm:spPr/>
    </dgm:pt>
    <dgm:pt modelId="{B01FF2D9-D60A-6B48-B485-6D0380C4DF9B}" type="pres">
      <dgm:prSet presAssocID="{D6645D4D-051B-6C4C-90FF-FE2B0B111DE8}" presName="connectorText" presStyleLbl="sibTrans2D1" presStyleIdx="1" presStyleCnt="4"/>
      <dgm:spPr/>
    </dgm:pt>
    <dgm:pt modelId="{782E82F2-82A3-0B4D-A167-B5A9E2DEC32D}" type="pres">
      <dgm:prSet presAssocID="{5E6A544E-C34E-8F4A-8F64-67707B8F7AE5}" presName="node" presStyleLbl="node1" presStyleIdx="2" presStyleCnt="5" custScaleX="202027" custScaleY="100615">
        <dgm:presLayoutVars>
          <dgm:bulletEnabled val="1"/>
        </dgm:presLayoutVars>
      </dgm:prSet>
      <dgm:spPr/>
    </dgm:pt>
    <dgm:pt modelId="{EF8C3ED8-5A7B-E24E-AFC6-8D76F1E36E18}" type="pres">
      <dgm:prSet presAssocID="{16334F1F-C309-C64C-BEEF-82C7D53B2544}" presName="sibTrans" presStyleLbl="sibTrans2D1" presStyleIdx="2" presStyleCnt="4"/>
      <dgm:spPr/>
    </dgm:pt>
    <dgm:pt modelId="{8DF35D8E-0EF3-D44A-A8C0-F0F001A27B67}" type="pres">
      <dgm:prSet presAssocID="{16334F1F-C309-C64C-BEEF-82C7D53B2544}" presName="connectorText" presStyleLbl="sibTrans2D1" presStyleIdx="2" presStyleCnt="4"/>
      <dgm:spPr/>
    </dgm:pt>
    <dgm:pt modelId="{34F8AF40-D70D-D545-AE25-39B8DAF607A1}" type="pres">
      <dgm:prSet presAssocID="{E6265403-D67C-344F-A349-9647D966B358}" presName="node" presStyleLbl="node1" presStyleIdx="3" presStyleCnt="5" custScaleX="202027" custScaleY="100615">
        <dgm:presLayoutVars>
          <dgm:bulletEnabled val="1"/>
        </dgm:presLayoutVars>
      </dgm:prSet>
      <dgm:spPr/>
    </dgm:pt>
    <dgm:pt modelId="{1CD39E9E-D837-4646-A823-5BDFC4BA64C5}" type="pres">
      <dgm:prSet presAssocID="{37B222DF-27D1-984B-976F-39DCBCFAB4D5}" presName="sibTrans" presStyleLbl="sibTrans2D1" presStyleIdx="3" presStyleCnt="4"/>
      <dgm:spPr/>
    </dgm:pt>
    <dgm:pt modelId="{B91C3225-6CC1-A841-B3DC-F3206F9A7D10}" type="pres">
      <dgm:prSet presAssocID="{37B222DF-27D1-984B-976F-39DCBCFAB4D5}" presName="connectorText" presStyleLbl="sibTrans2D1" presStyleIdx="3" presStyleCnt="4"/>
      <dgm:spPr/>
    </dgm:pt>
    <dgm:pt modelId="{751E0659-B326-1D4D-B787-02DF6F4D4830}" type="pres">
      <dgm:prSet presAssocID="{82AF97E9-D139-3C4E-8F26-A0BA7C944C13}" presName="node" presStyleLbl="node1" presStyleIdx="4" presStyleCnt="5" custScaleX="202027" custScaleY="100615" custLinFactNeighborY="-4879">
        <dgm:presLayoutVars>
          <dgm:bulletEnabled val="1"/>
        </dgm:presLayoutVars>
      </dgm:prSet>
      <dgm:spPr/>
    </dgm:pt>
  </dgm:ptLst>
  <dgm:cxnLst>
    <dgm:cxn modelId="{AFA33B02-56CA-FB43-842A-AD993A93190A}" type="presOf" srcId="{2DAC267E-F6F8-F941-B5C4-CBEE33E5B0B3}" destId="{84825DFD-ADAA-714B-A9F7-6A59F7B43CA7}" srcOrd="0" destOrd="0" presId="urn:microsoft.com/office/officeart/2005/8/layout/process2"/>
    <dgm:cxn modelId="{BE6E9805-83A1-6C4E-A52B-D68BCCE54B4A}" type="presOf" srcId="{82AF97E9-D139-3C4E-8F26-A0BA7C944C13}" destId="{751E0659-B326-1D4D-B787-02DF6F4D4830}" srcOrd="0" destOrd="0" presId="urn:microsoft.com/office/officeart/2005/8/layout/process2"/>
    <dgm:cxn modelId="{505BDF05-C6AF-8E41-8E56-8D82F81943E3}" type="presOf" srcId="{30D635E2-253E-774F-A7ED-A7F279B0C736}" destId="{69007293-07BE-DB4B-B351-C065295D21C6}" srcOrd="0" destOrd="0" presId="urn:microsoft.com/office/officeart/2005/8/layout/process2"/>
    <dgm:cxn modelId="{FE39620A-2F0C-524D-93B7-D442F68CC15F}" srcId="{30D635E2-253E-774F-A7ED-A7F279B0C736}" destId="{5E6A544E-C34E-8F4A-8F64-67707B8F7AE5}" srcOrd="2" destOrd="0" parTransId="{051AB9A8-620E-D14A-AD22-530634EE6EBB}" sibTransId="{16334F1F-C309-C64C-BEEF-82C7D53B2544}"/>
    <dgm:cxn modelId="{A39FCB11-CBD1-6A4C-B807-460FEE12C366}" type="presOf" srcId="{5E6A544E-C34E-8F4A-8F64-67707B8F7AE5}" destId="{782E82F2-82A3-0B4D-A167-B5A9E2DEC32D}" srcOrd="0" destOrd="0" presId="urn:microsoft.com/office/officeart/2005/8/layout/process2"/>
    <dgm:cxn modelId="{C5E81227-18A8-1840-AA9E-D4EF3FB85C97}" type="presOf" srcId="{37B222DF-27D1-984B-976F-39DCBCFAB4D5}" destId="{B91C3225-6CC1-A841-B3DC-F3206F9A7D10}" srcOrd="1" destOrd="0" presId="urn:microsoft.com/office/officeart/2005/8/layout/process2"/>
    <dgm:cxn modelId="{32C74634-3C71-4647-B422-FF9C00304AEE}" type="presOf" srcId="{E6265403-D67C-344F-A349-9647D966B358}" destId="{34F8AF40-D70D-D545-AE25-39B8DAF607A1}" srcOrd="0" destOrd="0" presId="urn:microsoft.com/office/officeart/2005/8/layout/process2"/>
    <dgm:cxn modelId="{0E680C42-A505-1745-93CB-4743FC2B92E3}" srcId="{30D635E2-253E-774F-A7ED-A7F279B0C736}" destId="{2DAC267E-F6F8-F941-B5C4-CBEE33E5B0B3}" srcOrd="1" destOrd="0" parTransId="{A5A55FA8-79D0-1D4B-96EA-8F909DEBD279}" sibTransId="{D6645D4D-051B-6C4C-90FF-FE2B0B111DE8}"/>
    <dgm:cxn modelId="{5BE83A51-318D-D943-A0E3-A3215C650AB5}" type="presOf" srcId="{37B222DF-27D1-984B-976F-39DCBCFAB4D5}" destId="{1CD39E9E-D837-4646-A823-5BDFC4BA64C5}" srcOrd="0" destOrd="0" presId="urn:microsoft.com/office/officeart/2005/8/layout/process2"/>
    <dgm:cxn modelId="{B41FEA61-15D2-E04C-BF67-6A0FB44A4A66}" type="presOf" srcId="{16334F1F-C309-C64C-BEEF-82C7D53B2544}" destId="{8DF35D8E-0EF3-D44A-A8C0-F0F001A27B67}" srcOrd="1" destOrd="0" presId="urn:microsoft.com/office/officeart/2005/8/layout/process2"/>
    <dgm:cxn modelId="{4A74E77A-8D75-F54C-AFD6-4B6D5DCD3713}" srcId="{30D635E2-253E-774F-A7ED-A7F279B0C736}" destId="{E6265403-D67C-344F-A349-9647D966B358}" srcOrd="3" destOrd="0" parTransId="{231A7FB7-974E-CE4C-A42E-8B908786786B}" sibTransId="{37B222DF-27D1-984B-976F-39DCBCFAB4D5}"/>
    <dgm:cxn modelId="{B9F2FB7D-D448-B049-AE49-E0FA728EA9FF}" type="presOf" srcId="{D6645D4D-051B-6C4C-90FF-FE2B0B111DE8}" destId="{D9FB9453-3A35-7A42-9209-CC041E5E649A}" srcOrd="0" destOrd="0" presId="urn:microsoft.com/office/officeart/2005/8/layout/process2"/>
    <dgm:cxn modelId="{19DCC181-6320-3644-B92F-83E796FCC8DB}" srcId="{30D635E2-253E-774F-A7ED-A7F279B0C736}" destId="{0FEAB13F-184B-5B47-843F-851B848B4D5A}" srcOrd="0" destOrd="0" parTransId="{24D9DD3D-9294-EB45-8FDC-987C13FFC7D6}" sibTransId="{7F4CB237-7E23-CD41-847E-FD64B5E9713F}"/>
    <dgm:cxn modelId="{DE8EA382-29CA-8540-9CFA-37D348440AFE}" type="presOf" srcId="{D6645D4D-051B-6C4C-90FF-FE2B0B111DE8}" destId="{B01FF2D9-D60A-6B48-B485-6D0380C4DF9B}" srcOrd="1" destOrd="0" presId="urn:microsoft.com/office/officeart/2005/8/layout/process2"/>
    <dgm:cxn modelId="{4C388F97-F5A4-3A4C-A3A3-9172B6F52780}" type="presOf" srcId="{0FEAB13F-184B-5B47-843F-851B848B4D5A}" destId="{6F6AA71C-6134-5B43-9BBD-37AAF2C37210}" srcOrd="0" destOrd="0" presId="urn:microsoft.com/office/officeart/2005/8/layout/process2"/>
    <dgm:cxn modelId="{5E19BB9C-E59E-894E-B5FF-D44772FC8032}" srcId="{30D635E2-253E-774F-A7ED-A7F279B0C736}" destId="{82AF97E9-D139-3C4E-8F26-A0BA7C944C13}" srcOrd="4" destOrd="0" parTransId="{1CE73EB0-C01C-C844-AC72-1F57E98C463C}" sibTransId="{A91F40FA-5863-7548-AB6A-AEB6D36FAC9E}"/>
    <dgm:cxn modelId="{15A693A6-1C78-1F4B-8B95-0ACE8E0B8FAF}" type="presOf" srcId="{7F4CB237-7E23-CD41-847E-FD64B5E9713F}" destId="{44B4833D-7840-B94E-ADE4-9EEB3A450D3A}" srcOrd="0" destOrd="0" presId="urn:microsoft.com/office/officeart/2005/8/layout/process2"/>
    <dgm:cxn modelId="{67CAAAE2-7426-5D44-BC34-A53770A8F9C8}" type="presOf" srcId="{7F4CB237-7E23-CD41-847E-FD64B5E9713F}" destId="{A007E346-1340-4445-86E4-5164F11E3DA4}" srcOrd="1" destOrd="0" presId="urn:microsoft.com/office/officeart/2005/8/layout/process2"/>
    <dgm:cxn modelId="{032FC3E7-FE8C-8242-886E-3629ADB93FF5}" type="presOf" srcId="{16334F1F-C309-C64C-BEEF-82C7D53B2544}" destId="{EF8C3ED8-5A7B-E24E-AFC6-8D76F1E36E18}" srcOrd="0" destOrd="0" presId="urn:microsoft.com/office/officeart/2005/8/layout/process2"/>
    <dgm:cxn modelId="{A9AC1775-C24B-5E48-B418-1B6F9096DE70}" type="presParOf" srcId="{69007293-07BE-DB4B-B351-C065295D21C6}" destId="{6F6AA71C-6134-5B43-9BBD-37AAF2C37210}" srcOrd="0" destOrd="0" presId="urn:microsoft.com/office/officeart/2005/8/layout/process2"/>
    <dgm:cxn modelId="{0E5DE894-9DB8-E440-A071-11CAA30669BE}" type="presParOf" srcId="{69007293-07BE-DB4B-B351-C065295D21C6}" destId="{44B4833D-7840-B94E-ADE4-9EEB3A450D3A}" srcOrd="1" destOrd="0" presId="urn:microsoft.com/office/officeart/2005/8/layout/process2"/>
    <dgm:cxn modelId="{CD25D317-70AF-B14F-9B4D-7866DF770802}" type="presParOf" srcId="{44B4833D-7840-B94E-ADE4-9EEB3A450D3A}" destId="{A007E346-1340-4445-86E4-5164F11E3DA4}" srcOrd="0" destOrd="0" presId="urn:microsoft.com/office/officeart/2005/8/layout/process2"/>
    <dgm:cxn modelId="{FBC4025F-0C10-B44F-81C4-5CF3C9904841}" type="presParOf" srcId="{69007293-07BE-DB4B-B351-C065295D21C6}" destId="{84825DFD-ADAA-714B-A9F7-6A59F7B43CA7}" srcOrd="2" destOrd="0" presId="urn:microsoft.com/office/officeart/2005/8/layout/process2"/>
    <dgm:cxn modelId="{780D9294-4B1C-5840-BB1B-2841F10CBD49}" type="presParOf" srcId="{69007293-07BE-DB4B-B351-C065295D21C6}" destId="{D9FB9453-3A35-7A42-9209-CC041E5E649A}" srcOrd="3" destOrd="0" presId="urn:microsoft.com/office/officeart/2005/8/layout/process2"/>
    <dgm:cxn modelId="{361B01DB-6EFB-8040-A69F-1BEC3B3A5642}" type="presParOf" srcId="{D9FB9453-3A35-7A42-9209-CC041E5E649A}" destId="{B01FF2D9-D60A-6B48-B485-6D0380C4DF9B}" srcOrd="0" destOrd="0" presId="urn:microsoft.com/office/officeart/2005/8/layout/process2"/>
    <dgm:cxn modelId="{853E3C08-F9F6-2B48-987E-5EAFCE96A631}" type="presParOf" srcId="{69007293-07BE-DB4B-B351-C065295D21C6}" destId="{782E82F2-82A3-0B4D-A167-B5A9E2DEC32D}" srcOrd="4" destOrd="0" presId="urn:microsoft.com/office/officeart/2005/8/layout/process2"/>
    <dgm:cxn modelId="{4F8E7566-331A-7847-B13D-71F94BB71178}" type="presParOf" srcId="{69007293-07BE-DB4B-B351-C065295D21C6}" destId="{EF8C3ED8-5A7B-E24E-AFC6-8D76F1E36E18}" srcOrd="5" destOrd="0" presId="urn:microsoft.com/office/officeart/2005/8/layout/process2"/>
    <dgm:cxn modelId="{D6609897-D3F1-BC47-8A2A-6D464ACED514}" type="presParOf" srcId="{EF8C3ED8-5A7B-E24E-AFC6-8D76F1E36E18}" destId="{8DF35D8E-0EF3-D44A-A8C0-F0F001A27B67}" srcOrd="0" destOrd="0" presId="urn:microsoft.com/office/officeart/2005/8/layout/process2"/>
    <dgm:cxn modelId="{0E0F5E2B-0839-9E4A-B450-0A8C7E24C1D4}" type="presParOf" srcId="{69007293-07BE-DB4B-B351-C065295D21C6}" destId="{34F8AF40-D70D-D545-AE25-39B8DAF607A1}" srcOrd="6" destOrd="0" presId="urn:microsoft.com/office/officeart/2005/8/layout/process2"/>
    <dgm:cxn modelId="{9CDB71DB-8579-7049-8999-F43146127116}" type="presParOf" srcId="{69007293-07BE-DB4B-B351-C065295D21C6}" destId="{1CD39E9E-D837-4646-A823-5BDFC4BA64C5}" srcOrd="7" destOrd="0" presId="urn:microsoft.com/office/officeart/2005/8/layout/process2"/>
    <dgm:cxn modelId="{3352DDAB-7EC8-7C49-8EF4-D111BC1F39E5}" type="presParOf" srcId="{1CD39E9E-D837-4646-A823-5BDFC4BA64C5}" destId="{B91C3225-6CC1-A841-B3DC-F3206F9A7D10}" srcOrd="0" destOrd="0" presId="urn:microsoft.com/office/officeart/2005/8/layout/process2"/>
    <dgm:cxn modelId="{EB3D1433-F5E0-D24E-8722-1325C7F6060C}" type="presParOf" srcId="{69007293-07BE-DB4B-B351-C065295D21C6}" destId="{751E0659-B326-1D4D-B787-02DF6F4D4830}"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AA71C-6134-5B43-9BBD-37AAF2C37210}">
      <dsp:nvSpPr>
        <dsp:cNvPr id="0" name=""/>
        <dsp:cNvSpPr/>
      </dsp:nvSpPr>
      <dsp:spPr>
        <a:xfrm>
          <a:off x="0" y="5439"/>
          <a:ext cx="3982065" cy="7856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1. Fringe </a:t>
          </a:r>
          <a:r>
            <a:rPr kumimoji="1" lang="ja-JP" altLang="en-US" sz="1800" kern="1200"/>
            <a:t>データの一部をハッシュ化</a:t>
          </a:r>
        </a:p>
      </dsp:txBody>
      <dsp:txXfrm>
        <a:off x="23012" y="28451"/>
        <a:ext cx="3936041" cy="739672"/>
      </dsp:txXfrm>
    </dsp:sp>
    <dsp:sp modelId="{44B4833D-7840-B94E-ADE4-9EEB3A450D3A}">
      <dsp:nvSpPr>
        <dsp:cNvPr id="0" name=""/>
        <dsp:cNvSpPr/>
      </dsp:nvSpPr>
      <dsp:spPr>
        <a:xfrm rot="5400000">
          <a:off x="1844614" y="810657"/>
          <a:ext cx="292835" cy="3514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885611" y="839940"/>
        <a:ext cx="210842" cy="204985"/>
      </dsp:txXfrm>
    </dsp:sp>
    <dsp:sp modelId="{84825DFD-ADAA-714B-A9F7-6A59F7B43CA7}">
      <dsp:nvSpPr>
        <dsp:cNvPr id="0" name=""/>
        <dsp:cNvSpPr/>
      </dsp:nvSpPr>
      <dsp:spPr>
        <a:xfrm>
          <a:off x="0" y="1181582"/>
          <a:ext cx="3982065" cy="7856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2. </a:t>
          </a:r>
          <a:r>
            <a:rPr kumimoji="1" lang="ja-JP" altLang="en-US" sz="1800" kern="1200"/>
            <a:t>クラスタリング</a:t>
          </a:r>
        </a:p>
      </dsp:txBody>
      <dsp:txXfrm>
        <a:off x="23012" y="1204594"/>
        <a:ext cx="3936041" cy="739672"/>
      </dsp:txXfrm>
    </dsp:sp>
    <dsp:sp modelId="{D9FB9453-3A35-7A42-9209-CC041E5E649A}">
      <dsp:nvSpPr>
        <dsp:cNvPr id="0" name=""/>
        <dsp:cNvSpPr/>
      </dsp:nvSpPr>
      <dsp:spPr>
        <a:xfrm rot="5400000">
          <a:off x="1844614" y="1986801"/>
          <a:ext cx="292835" cy="3514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885611" y="2016084"/>
        <a:ext cx="210842" cy="204985"/>
      </dsp:txXfrm>
    </dsp:sp>
    <dsp:sp modelId="{782E82F2-82A3-0B4D-A167-B5A9E2DEC32D}">
      <dsp:nvSpPr>
        <dsp:cNvPr id="0" name=""/>
        <dsp:cNvSpPr/>
      </dsp:nvSpPr>
      <dsp:spPr>
        <a:xfrm>
          <a:off x="0" y="2357726"/>
          <a:ext cx="3982065" cy="7856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3. </a:t>
          </a:r>
          <a:r>
            <a:rPr kumimoji="1" lang="ja-JP" altLang="en-US" sz="1800" kern="1200"/>
            <a:t>クラスタごとに</a:t>
          </a:r>
          <a:r>
            <a:rPr kumimoji="1" lang="en-US" altLang="ja-JP" sz="1800" kern="1200" dirty="0"/>
            <a:t> Medoid </a:t>
          </a:r>
          <a:r>
            <a:rPr kumimoji="1" lang="ja-JP" altLang="en-US" sz="1800" kern="1200"/>
            <a:t>を決定</a:t>
          </a:r>
        </a:p>
      </dsp:txBody>
      <dsp:txXfrm>
        <a:off x="23012" y="2380738"/>
        <a:ext cx="3936041" cy="739672"/>
      </dsp:txXfrm>
    </dsp:sp>
    <dsp:sp modelId="{EF8C3ED8-5A7B-E24E-AFC6-8D76F1E36E18}">
      <dsp:nvSpPr>
        <dsp:cNvPr id="0" name=""/>
        <dsp:cNvSpPr/>
      </dsp:nvSpPr>
      <dsp:spPr>
        <a:xfrm rot="5400000">
          <a:off x="1844614" y="3162945"/>
          <a:ext cx="292835" cy="3514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885611" y="3192228"/>
        <a:ext cx="210842" cy="204985"/>
      </dsp:txXfrm>
    </dsp:sp>
    <dsp:sp modelId="{34F8AF40-D70D-D545-AE25-39B8DAF607A1}">
      <dsp:nvSpPr>
        <dsp:cNvPr id="0" name=""/>
        <dsp:cNvSpPr/>
      </dsp:nvSpPr>
      <dsp:spPr>
        <a:xfrm>
          <a:off x="0" y="3533869"/>
          <a:ext cx="3982065" cy="7856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4. </a:t>
          </a:r>
          <a:r>
            <a:rPr kumimoji="1" lang="ja-JP" altLang="en-US" sz="1800" kern="1200"/>
            <a:t>クラスタごとに注釈付け</a:t>
          </a:r>
        </a:p>
      </dsp:txBody>
      <dsp:txXfrm>
        <a:off x="23012" y="3556881"/>
        <a:ext cx="3936041" cy="739672"/>
      </dsp:txXfrm>
    </dsp:sp>
    <dsp:sp modelId="{1CD39E9E-D837-4646-A823-5BDFC4BA64C5}">
      <dsp:nvSpPr>
        <dsp:cNvPr id="0" name=""/>
        <dsp:cNvSpPr/>
      </dsp:nvSpPr>
      <dsp:spPr>
        <a:xfrm rot="5400000">
          <a:off x="1851758" y="4329563"/>
          <a:ext cx="278547" cy="3514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885611" y="4365990"/>
        <a:ext cx="210842" cy="194983"/>
      </dsp:txXfrm>
    </dsp:sp>
    <dsp:sp modelId="{751E0659-B326-1D4D-B787-02DF6F4D4830}">
      <dsp:nvSpPr>
        <dsp:cNvPr id="0" name=""/>
        <dsp:cNvSpPr/>
      </dsp:nvSpPr>
      <dsp:spPr>
        <a:xfrm>
          <a:off x="0" y="4690963"/>
          <a:ext cx="3982065" cy="7856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5. </a:t>
          </a:r>
          <a:r>
            <a:rPr kumimoji="1" lang="ja-JP" altLang="en-US" sz="1800" kern="1200"/>
            <a:t>データセットの拡大</a:t>
          </a:r>
        </a:p>
      </dsp:txBody>
      <dsp:txXfrm>
        <a:off x="23012" y="4713975"/>
        <a:ext cx="3936041" cy="7396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AEB991-CEDD-B041-B68A-B0BE98E3E492}" type="slidenum">
              <a:rPr kumimoji="1" lang="ja-JP" altLang="en-US" smtClean="0"/>
              <a:t>‹#›</a:t>
            </a:fld>
            <a:endParaRPr kumimoji="1" lang="ja-JP" altLang="en-US"/>
          </a:p>
        </p:txBody>
      </p:sp>
    </p:spTree>
    <p:extLst>
      <p:ext uri="{BB962C8B-B14F-4D97-AF65-F5344CB8AC3E}">
        <p14:creationId xmlns:p14="http://schemas.microsoft.com/office/powerpoint/2010/main" val="20304048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89734-6D6D-E94C-BFD4-D214A49E5E1A}" type="datetimeFigureOut">
              <a:rPr kumimoji="1" lang="ja-JP" altLang="en-US" smtClean="0"/>
              <a:t>2019/7/13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E0FF4-7BB0-5443-A8EE-CF578D6111BF}" type="slidenum">
              <a:rPr kumimoji="1" lang="ja-JP" altLang="en-US" smtClean="0"/>
              <a:t>‹#›</a:t>
            </a:fld>
            <a:endParaRPr kumimoji="1" lang="ja-JP" altLang="en-US"/>
          </a:p>
        </p:txBody>
      </p:sp>
    </p:spTree>
    <p:extLst>
      <p:ext uri="{BB962C8B-B14F-4D97-AF65-F5344CB8AC3E}">
        <p14:creationId xmlns:p14="http://schemas.microsoft.com/office/powerpoint/2010/main" val="10268689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早口を直す</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a:t>
            </a:fld>
            <a:endParaRPr kumimoji="1" lang="ja-JP" altLang="en-US"/>
          </a:p>
        </p:txBody>
      </p:sp>
    </p:spTree>
    <p:extLst>
      <p:ext uri="{BB962C8B-B14F-4D97-AF65-F5344CB8AC3E}">
        <p14:creationId xmlns:p14="http://schemas.microsoft.com/office/powerpoint/2010/main" val="278857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縦がミームの拡散元</a:t>
            </a:r>
            <a:r>
              <a:rPr kumimoji="1" lang="en-US" altLang="ja-JP" dirty="0"/>
              <a:t>, </a:t>
            </a:r>
            <a:r>
              <a:rPr kumimoji="1" lang="ja-JP" altLang="en-US"/>
              <a:t>横がミームの拡散先を表している表です</a:t>
            </a:r>
            <a:endParaRPr kumimoji="1" lang="en-US" altLang="ja-JP" dirty="0"/>
          </a:p>
          <a:p>
            <a:r>
              <a:rPr kumimoji="1" lang="en-US" altLang="ja-JP" dirty="0"/>
              <a:t>R, NR</a:t>
            </a:r>
            <a:r>
              <a:rPr kumimoji="1" lang="ja-JP" altLang="en-US"/>
              <a:t>は人種差別的，人種差別的でないミームの拡散率を表しています．</a:t>
            </a:r>
            <a:endParaRPr kumimoji="1" lang="en-US" altLang="ja-JP" dirty="0"/>
          </a:p>
          <a:p>
            <a:endParaRPr kumimoji="1" lang="en-US" altLang="ja-JP" dirty="0"/>
          </a:p>
          <a:p>
            <a:r>
              <a:rPr kumimoji="1" lang="ja-JP" altLang="en-US" sz="1200" b="0" i="0" kern="1200">
                <a:solidFill>
                  <a:schemeClr val="tx1"/>
                </a:solidFill>
                <a:effectLst/>
                <a:latin typeface="+mn-lt"/>
                <a:ea typeface="+mn-ea"/>
                <a:cs typeface="+mn-cs"/>
              </a:rPr>
              <a:t>他の行と比べていただければわかる通り，値が他コミュニティと比べて最も高いことがわかります．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10</a:t>
            </a:fld>
            <a:endParaRPr kumimoji="1" lang="ja-JP" altLang="en-US"/>
          </a:p>
        </p:txBody>
      </p:sp>
    </p:spTree>
    <p:extLst>
      <p:ext uri="{BB962C8B-B14F-4D97-AF65-F5344CB8AC3E}">
        <p14:creationId xmlns:p14="http://schemas.microsoft.com/office/powerpoint/2010/main" val="301698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a:t>送信元のコミュニティのミームの個数で正規化したものです</a:t>
            </a:r>
            <a:endParaRPr lang="en-US" altLang="ja-JP" dirty="0"/>
          </a:p>
          <a:p>
            <a:endParaRPr kumimoji="1" lang="en-US" altLang="ja-JP" dirty="0"/>
          </a:p>
          <a:p>
            <a:r>
              <a:rPr kumimoji="1" lang="ja-JP" altLang="en-US"/>
              <a:t>対して</a:t>
            </a:r>
            <a:r>
              <a:rPr kumimoji="1" lang="en-US" altLang="ja-JP" dirty="0"/>
              <a:t>pol</a:t>
            </a:r>
            <a:r>
              <a:rPr kumimoji="1" lang="ja-JP" altLang="en-US"/>
              <a:t>は効率面において最低である．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1"/>
              <a:t>つまり</a:t>
            </a:r>
            <a:r>
              <a:rPr lang="en-US" altLang="ja-JP" sz="1200" b="1" dirty="0"/>
              <a:t>/pol/</a:t>
            </a:r>
            <a:r>
              <a:rPr lang="ja-JP" altLang="en-US" sz="1200" b="1"/>
              <a:t> は投稿のうち一流のものしか残らない</a:t>
            </a:r>
            <a:endParaRPr lang="en-US" altLang="ja-JP" sz="1200" b="1" dirty="0"/>
          </a:p>
          <a:p>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a:t>
            </a:r>
            <a:r>
              <a:rPr kumimoji="1" lang="ja-JP" altLang="en-US" sz="1200" b="0" i="0" kern="1200">
                <a:solidFill>
                  <a:schemeClr val="tx1"/>
                </a:solidFill>
                <a:effectLst/>
                <a:latin typeface="+mn-lt"/>
                <a:ea typeface="+mn-ea"/>
                <a:cs typeface="+mn-cs"/>
              </a:rPr>
              <a:t>政治的ミームについても記載があるのですが少しの変化しかないので割愛します．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11</a:t>
            </a:fld>
            <a:endParaRPr kumimoji="1" lang="ja-JP" altLang="en-US"/>
          </a:p>
        </p:txBody>
      </p:sp>
    </p:spTree>
    <p:extLst>
      <p:ext uri="{BB962C8B-B14F-4D97-AF65-F5344CB8AC3E}">
        <p14:creationId xmlns:p14="http://schemas.microsoft.com/office/powerpoint/2010/main" val="37611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ミームには様々な種類があり</a:t>
            </a:r>
            <a:r>
              <a:rPr kumimoji="1" lang="en-US" altLang="ja-JP" dirty="0"/>
              <a:t>, </a:t>
            </a:r>
            <a:r>
              <a:rPr kumimoji="1" lang="ja-JP" altLang="en-US"/>
              <a:t>図の左から通常</a:t>
            </a:r>
            <a:r>
              <a:rPr kumimoji="1" lang="en-US" altLang="ja-JP" dirty="0"/>
              <a:t>, </a:t>
            </a:r>
            <a:r>
              <a:rPr kumimoji="1" lang="ja-JP" altLang="en-US"/>
              <a:t>人種差別的</a:t>
            </a:r>
            <a:r>
              <a:rPr kumimoji="1" lang="en-US" altLang="ja-JP" dirty="0"/>
              <a:t>, </a:t>
            </a:r>
            <a:r>
              <a:rPr kumimoji="1" lang="ja-JP" altLang="en-US"/>
              <a:t>政治的なものを示しています</a:t>
            </a:r>
            <a:r>
              <a:rPr kumimoji="1" lang="en-US" altLang="ja-JP" dirty="0"/>
              <a:t>.</a:t>
            </a:r>
          </a:p>
          <a:p>
            <a:endParaRPr kumimoji="1" lang="en-US" altLang="ja-JP" dirty="0"/>
          </a:p>
          <a:p>
            <a:endParaRPr kumimoji="1" lang="en-US" altLang="ja-JP" dirty="0"/>
          </a:p>
          <a:p>
            <a:r>
              <a:rPr kumimoji="1" lang="en-US" altLang="ja-JP" dirty="0"/>
              <a:t>(</a:t>
            </a:r>
            <a:r>
              <a:rPr kumimoji="1" lang="ja-JP" altLang="en-US"/>
              <a:t>一番左のものが悪意のない，いわば通常のミームで</a:t>
            </a:r>
            <a:r>
              <a:rPr kumimoji="1" lang="en-US" altLang="ja-JP" dirty="0"/>
              <a:t>,</a:t>
            </a:r>
          </a:p>
          <a:p>
            <a:r>
              <a:rPr kumimoji="1" lang="ja-JP" altLang="en-US"/>
              <a:t>ナチスのマークのついたカエルのミームはユダヤ人を排除するという人種差別的な意味を含んでおり，</a:t>
            </a:r>
            <a:endParaRPr kumimoji="1" lang="en-US" altLang="ja-JP" dirty="0"/>
          </a:p>
          <a:p>
            <a:r>
              <a:rPr kumimoji="1" lang="ja-JP" altLang="en-US"/>
              <a:t>もう一つはトランプ大統領が</a:t>
            </a:r>
            <a:r>
              <a:rPr kumimoji="1" lang="en-US" altLang="ja-JP" dirty="0"/>
              <a:t>CNN</a:t>
            </a:r>
            <a:r>
              <a:rPr kumimoji="1" lang="ja-JP" altLang="en-US"/>
              <a:t>の質問に対して</a:t>
            </a:r>
            <a:r>
              <a:rPr kumimoji="1" lang="en-US" altLang="ja-JP" dirty="0"/>
              <a:t>, CNN</a:t>
            </a:r>
            <a:r>
              <a:rPr kumimoji="1" lang="ja-JP" altLang="en-US"/>
              <a:t>はフェイクニュースだと発言した政治的なものを風刺しています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2</a:t>
            </a:fld>
            <a:endParaRPr kumimoji="1" lang="ja-JP" altLang="en-US"/>
          </a:p>
        </p:txBody>
      </p:sp>
    </p:spTree>
    <p:extLst>
      <p:ext uri="{BB962C8B-B14F-4D97-AF65-F5344CB8AC3E}">
        <p14:creationId xmlns:p14="http://schemas.microsoft.com/office/powerpoint/2010/main" val="2033516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Twitter</a:t>
            </a:r>
            <a:r>
              <a:rPr kumimoji="1" lang="ja-JP" altLang="en-US"/>
              <a:t>のデータセットを調査に用いたツールは</a:t>
            </a:r>
            <a:r>
              <a:rPr kumimoji="1" lang="en-US" altLang="ja-JP" dirty="0"/>
              <a:t>Reddit</a:t>
            </a:r>
            <a:r>
              <a:rPr kumimoji="1" lang="ja-JP" altLang="en-US"/>
              <a:t>などの他の</a:t>
            </a:r>
            <a:r>
              <a:rPr kumimoji="1" lang="en-US" altLang="ja-JP" dirty="0"/>
              <a:t>SNS</a:t>
            </a:r>
            <a:r>
              <a:rPr kumimoji="1" lang="ja-JP" altLang="en-US"/>
              <a:t>では利用できない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Twitter</a:t>
            </a:r>
            <a:r>
              <a:rPr kumimoji="1" lang="ja-JP" altLang="en-US"/>
              <a:t>で作られたミームが</a:t>
            </a:r>
            <a:r>
              <a:rPr kumimoji="1" lang="en-US" altLang="ja-JP" dirty="0"/>
              <a:t>Reddit</a:t>
            </a:r>
            <a:r>
              <a:rPr kumimoji="1" lang="ja-JP" altLang="en-US"/>
              <a:t>で拡散されているかなどの調査はしていない</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3</a:t>
            </a:fld>
            <a:endParaRPr kumimoji="1" lang="ja-JP" altLang="en-US"/>
          </a:p>
        </p:txBody>
      </p:sp>
    </p:spTree>
    <p:extLst>
      <p:ext uri="{BB962C8B-B14F-4D97-AF65-F5344CB8AC3E}">
        <p14:creationId xmlns:p14="http://schemas.microsoft.com/office/powerpoint/2010/main" val="1945152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悪意のあるというのはヘイトや人種差別のこと</a:t>
            </a:r>
            <a:endParaRPr lang="en-US" altLang="ja-JP" dirty="0"/>
          </a:p>
          <a:p>
            <a:endParaRPr lang="en-US" altLang="ja-JP" dirty="0"/>
          </a:p>
          <a:p>
            <a:r>
              <a:rPr lang="ja-JP" altLang="en-US"/>
              <a:t>ミーム</a:t>
            </a:r>
            <a:r>
              <a:rPr lang="ja-JP" altLang="en-US" dirty="0"/>
              <a:t>の拡散には多くのプラットフォーム</a:t>
            </a:r>
            <a:r>
              <a:rPr lang="ja-JP" altLang="en-US"/>
              <a:t>がある</a:t>
            </a:r>
            <a:endParaRPr lang="en-US" altLang="ja-JP" dirty="0"/>
          </a:p>
          <a:p>
            <a:r>
              <a:rPr lang="ja-JP" altLang="en-US" dirty="0">
                <a:effectLst/>
              </a:rPr>
              <a:t>多くはクローズなコミュニティ</a:t>
            </a:r>
            <a:r>
              <a:rPr lang="en-US" altLang="ja-JP" dirty="0">
                <a:effectLst/>
              </a:rPr>
              <a:t>(Facebook), </a:t>
            </a:r>
            <a:r>
              <a:rPr kumimoji="1" lang="ja-JP" altLang="en-US" sz="1200" b="0" i="0" kern="1200">
                <a:solidFill>
                  <a:schemeClr val="tx1"/>
                </a:solidFill>
                <a:effectLst/>
                <a:latin typeface="+mn-lt"/>
                <a:ea typeface="+mn-ea"/>
                <a:cs typeface="+mn-cs"/>
              </a:rPr>
              <a:t>静的</a:t>
            </a:r>
            <a:r>
              <a:rPr kumimoji="1" lang="ja-JP" altLang="en-US" sz="1200" b="0" i="0" kern="1200" dirty="0">
                <a:solidFill>
                  <a:schemeClr val="tx1"/>
                </a:solidFill>
                <a:effectLst/>
                <a:latin typeface="+mn-lt"/>
                <a:ea typeface="+mn-ea"/>
                <a:cs typeface="+mn-cs"/>
              </a:rPr>
              <a:t>画像を元にしていない</a:t>
            </a:r>
            <a:r>
              <a:rPr kumimoji="1" lang="en-US" altLang="ja-JP" sz="1200" b="0" i="0" kern="1200" dirty="0">
                <a:solidFill>
                  <a:schemeClr val="tx1"/>
                </a:solidFill>
                <a:effectLst/>
                <a:latin typeface="+mn-lt"/>
                <a:ea typeface="+mn-ea"/>
                <a:cs typeface="+mn-cs"/>
              </a:rPr>
              <a:t>(</a:t>
            </a:r>
            <a:r>
              <a:rPr kumimoji="1" lang="en-US" altLang="ja-JP" sz="1200" b="0" i="0" kern="1200" dirty="0" err="1">
                <a:solidFill>
                  <a:schemeClr val="tx1"/>
                </a:solidFill>
                <a:effectLst/>
                <a:latin typeface="+mn-lt"/>
                <a:ea typeface="+mn-ea"/>
                <a:cs typeface="+mn-cs"/>
              </a:rPr>
              <a:t>Youtube</a:t>
            </a:r>
            <a:r>
              <a:rPr kumimoji="1" lang="en-US" altLang="ja-JP" sz="1200" b="0" i="0" kern="1200" dirty="0">
                <a:solidFill>
                  <a:schemeClr val="tx1"/>
                </a:solidFill>
                <a:effectLst/>
                <a:latin typeface="+mn-lt"/>
                <a:ea typeface="+mn-ea"/>
                <a:cs typeface="+mn-cs"/>
              </a:rPr>
              <a:t>, </a:t>
            </a:r>
            <a:r>
              <a:rPr kumimoji="1" lang="en-US" altLang="ja-JP" sz="1200" b="0" i="0" kern="1200" dirty="0" err="1">
                <a:solidFill>
                  <a:schemeClr val="tx1"/>
                </a:solidFill>
                <a:effectLst/>
                <a:latin typeface="+mn-lt"/>
                <a:ea typeface="+mn-ea"/>
                <a:cs typeface="+mn-cs"/>
              </a:rPr>
              <a:t>Giphy</a:t>
            </a:r>
            <a:r>
              <a:rPr kumimoji="1" lang="en-US" altLang="ja-JP" sz="1200" b="0" i="0" kern="1200" dirty="0">
                <a:solidFill>
                  <a:schemeClr val="tx1"/>
                </a:solidFill>
                <a:effectLst/>
                <a:latin typeface="+mn-lt"/>
                <a:ea typeface="+mn-ea"/>
                <a:cs typeface="+mn-cs"/>
              </a:rPr>
              <a:t>), </a:t>
            </a:r>
            <a:r>
              <a:rPr lang="ja-JP" altLang="en-US">
                <a:effectLst/>
              </a:rPr>
              <a:t>今回</a:t>
            </a:r>
            <a:r>
              <a:rPr lang="ja-JP" altLang="en-US" dirty="0">
                <a:effectLst/>
              </a:rPr>
              <a:t>はオープンで静的画像をミームとして扱っているところを</a:t>
            </a:r>
            <a:r>
              <a:rPr lang="ja-JP" altLang="en-US">
                <a:effectLst/>
              </a:rPr>
              <a:t>調べます．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ただし</a:t>
            </a:r>
            <a:r>
              <a:rPr lang="en-US" altLang="ja-JP" dirty="0"/>
              <a:t>Gab</a:t>
            </a:r>
            <a:r>
              <a:rPr lang="ja-JP" altLang="en-US" dirty="0"/>
              <a:t>に関しては</a:t>
            </a:r>
            <a:r>
              <a:rPr lang="en-US" altLang="ja-JP" dirty="0"/>
              <a:t>2016</a:t>
            </a:r>
            <a:r>
              <a:rPr lang="ja-JP" altLang="en-US" dirty="0"/>
              <a:t>年</a:t>
            </a:r>
            <a:r>
              <a:rPr lang="en-US" altLang="ja-JP" dirty="0"/>
              <a:t>8</a:t>
            </a:r>
            <a:r>
              <a:rPr lang="ja-JP" altLang="en-US" dirty="0"/>
              <a:t>月から始まったサービスなので，</a:t>
            </a:r>
            <a:r>
              <a:rPr lang="en-US" altLang="ja-JP" dirty="0"/>
              <a:t>2016</a:t>
            </a:r>
            <a:r>
              <a:rPr lang="ja-JP" altLang="en-US" dirty="0"/>
              <a:t>年</a:t>
            </a:r>
            <a:r>
              <a:rPr lang="en-US" altLang="ja-JP" dirty="0"/>
              <a:t>8</a:t>
            </a:r>
            <a:r>
              <a:rPr lang="ja-JP" altLang="en-US" dirty="0"/>
              <a:t>月</a:t>
            </a:r>
            <a:r>
              <a:rPr lang="en-US" altLang="ja-JP" dirty="0"/>
              <a:t>10</a:t>
            </a:r>
            <a:r>
              <a:rPr lang="ja-JP" altLang="en-US" dirty="0"/>
              <a:t>日から</a:t>
            </a:r>
            <a:r>
              <a:rPr lang="en-US" altLang="ja-JP" dirty="0"/>
              <a:t>2017</a:t>
            </a:r>
            <a:r>
              <a:rPr lang="ja-JP" altLang="en-US" dirty="0"/>
              <a:t>年</a:t>
            </a:r>
            <a:r>
              <a:rPr lang="en-US" altLang="ja-JP" dirty="0"/>
              <a:t>7</a:t>
            </a:r>
            <a:r>
              <a:rPr lang="ja-JP" altLang="en-US" dirty="0"/>
              <a:t>月</a:t>
            </a:r>
            <a:r>
              <a:rPr lang="en-US" altLang="ja-JP" dirty="0"/>
              <a:t>31</a:t>
            </a:r>
            <a:r>
              <a:rPr lang="ja-JP" altLang="en-US" dirty="0"/>
              <a:t>日のデータ</a:t>
            </a:r>
            <a:r>
              <a:rPr lang="ja-JP" altLang="en-US"/>
              <a:t>を利用します</a:t>
            </a:r>
            <a:endParaRPr lang="en-US" altLang="ja-JP" dirty="0"/>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4</a:t>
            </a:fld>
            <a:endParaRPr kumimoji="1" lang="ja-JP" altLang="en-US"/>
          </a:p>
        </p:txBody>
      </p:sp>
    </p:spTree>
    <p:extLst>
      <p:ext uri="{BB962C8B-B14F-4D97-AF65-F5344CB8AC3E}">
        <p14:creationId xmlns:p14="http://schemas.microsoft.com/office/powerpoint/2010/main" val="449044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tx1"/>
                </a:solidFill>
                <a:effectLst/>
                <a:latin typeface="+mn-lt"/>
                <a:ea typeface="+mn-ea"/>
                <a:cs typeface="+mn-cs"/>
              </a:rPr>
              <a:t>下</a:t>
            </a:r>
            <a:r>
              <a:rPr kumimoji="1" lang="ja-JP" altLang="en-US" sz="1200" b="0" i="0" kern="1200" dirty="0">
                <a:solidFill>
                  <a:schemeClr val="tx1"/>
                </a:solidFill>
                <a:effectLst/>
                <a:latin typeface="+mn-lt"/>
                <a:ea typeface="+mn-ea"/>
                <a:cs typeface="+mn-cs"/>
              </a:rPr>
              <a:t>の表はデータセットの内訳についてです．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画像数が画像付き投稿数より少ないのは同じ画像の</a:t>
            </a:r>
            <a:r>
              <a:rPr kumimoji="1" lang="en-US" altLang="ja-JP" sz="1200" b="0" i="0" kern="1200" dirty="0">
                <a:solidFill>
                  <a:schemeClr val="tx1"/>
                </a:solidFill>
                <a:effectLst/>
                <a:latin typeface="+mn-lt"/>
                <a:ea typeface="+mn-ea"/>
                <a:cs typeface="+mn-cs"/>
              </a:rPr>
              <a:t>URL</a:t>
            </a:r>
            <a:r>
              <a:rPr kumimoji="1" lang="ja-JP" altLang="en-US" sz="1200" b="0" i="0" kern="1200" dirty="0">
                <a:solidFill>
                  <a:schemeClr val="tx1"/>
                </a:solidFill>
                <a:effectLst/>
                <a:latin typeface="+mn-lt"/>
                <a:ea typeface="+mn-ea"/>
                <a:cs typeface="+mn-cs"/>
              </a:rPr>
              <a:t>を再利用していたり</a:t>
            </a:r>
            <a:r>
              <a:rPr kumimoji="1" lang="ja-JP" altLang="en-US" sz="1200" b="0" i="0" kern="1200">
                <a:solidFill>
                  <a:schemeClr val="tx1"/>
                </a:solidFill>
                <a:effectLst/>
                <a:latin typeface="+mn-lt"/>
                <a:ea typeface="+mn-ea"/>
                <a:cs typeface="+mn-cs"/>
              </a:rPr>
              <a:t>するから</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に注目すると，全ての投稿に画像がついているのですが．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の画像数が多いのは</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投稿にイメージギャラリを保持しているから複数の画像が含まれて</a:t>
            </a:r>
            <a:r>
              <a:rPr kumimoji="1" lang="ja-JP" altLang="en-US" sz="1200" b="0" i="0" kern="1200">
                <a:solidFill>
                  <a:schemeClr val="tx1"/>
                </a:solidFill>
                <a:effectLst/>
                <a:latin typeface="+mn-lt"/>
                <a:ea typeface="+mn-ea"/>
                <a:cs typeface="+mn-cs"/>
              </a:rPr>
              <a:t>いるから</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KYM</a:t>
            </a:r>
            <a:r>
              <a:rPr kumimoji="1" lang="ja-JP" altLang="en-US" sz="1200" b="0" i="0" kern="1200">
                <a:solidFill>
                  <a:schemeClr val="tx1"/>
                </a:solidFill>
                <a:effectLst/>
                <a:latin typeface="+mn-lt"/>
                <a:ea typeface="+mn-ea"/>
                <a:cs typeface="+mn-cs"/>
              </a:rPr>
              <a:t>のデータは</a:t>
            </a:r>
            <a:r>
              <a:rPr kumimoji="1" lang="en-US" altLang="ja-JP" sz="1200" b="0" i="0" kern="1200" dirty="0">
                <a:solidFill>
                  <a:schemeClr val="tx1"/>
                </a:solidFill>
                <a:effectLst/>
                <a:latin typeface="+mn-lt"/>
                <a:ea typeface="+mn-ea"/>
                <a:cs typeface="+mn-cs"/>
              </a:rPr>
              <a:t>2017</a:t>
            </a:r>
            <a:r>
              <a:rPr kumimoji="1" lang="ja-JP" altLang="en-US" sz="1200" b="0" i="0" kern="1200">
                <a:solidFill>
                  <a:schemeClr val="tx1"/>
                </a:solidFill>
                <a:effectLst/>
                <a:latin typeface="+mn-lt"/>
                <a:ea typeface="+mn-ea"/>
                <a:cs typeface="+mn-cs"/>
              </a:rPr>
              <a:t>年の</a:t>
            </a:r>
            <a:r>
              <a:rPr kumimoji="1" lang="en-US" altLang="ja-JP" sz="1200" b="0" i="0" kern="1200" dirty="0">
                <a:solidFill>
                  <a:schemeClr val="tx1"/>
                </a:solidFill>
                <a:effectLst/>
                <a:latin typeface="+mn-lt"/>
                <a:ea typeface="+mn-ea"/>
                <a:cs typeface="+mn-cs"/>
              </a:rPr>
              <a:t>10</a:t>
            </a:r>
            <a:r>
              <a:rPr kumimoji="1" lang="ja-JP" altLang="en-US" sz="1200" b="0" i="0" kern="1200">
                <a:solidFill>
                  <a:schemeClr val="tx1"/>
                </a:solidFill>
                <a:effectLst/>
                <a:latin typeface="+mn-lt"/>
                <a:ea typeface="+mn-ea"/>
                <a:cs typeface="+mn-cs"/>
              </a:rPr>
              <a:t>月</a:t>
            </a:r>
            <a:r>
              <a:rPr kumimoji="1" lang="en-US" altLang="ja-JP" sz="1200" b="0" i="0" kern="1200" dirty="0">
                <a:solidFill>
                  <a:schemeClr val="tx1"/>
                </a:solidFill>
                <a:effectLst/>
                <a:latin typeface="+mn-lt"/>
                <a:ea typeface="+mn-ea"/>
                <a:cs typeface="+mn-cs"/>
              </a:rPr>
              <a:t>-12</a:t>
            </a:r>
            <a:r>
              <a:rPr kumimoji="1" lang="ja-JP" altLang="en-US" sz="1200" b="0" i="0" kern="1200">
                <a:solidFill>
                  <a:schemeClr val="tx1"/>
                </a:solidFill>
                <a:effectLst/>
                <a:latin typeface="+mn-lt"/>
                <a:ea typeface="+mn-ea"/>
                <a:cs typeface="+mn-cs"/>
              </a:rPr>
              <a:t>月でクローリングしてとってきたもの</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5</a:t>
            </a:fld>
            <a:endParaRPr kumimoji="1" lang="ja-JP" altLang="en-US"/>
          </a:p>
        </p:txBody>
      </p:sp>
    </p:spTree>
    <p:extLst>
      <p:ext uri="{BB962C8B-B14F-4D97-AF65-F5344CB8AC3E}">
        <p14:creationId xmlns:p14="http://schemas.microsoft.com/office/powerpoint/2010/main" val="3413655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クラスタを代表する画像</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6</a:t>
            </a:fld>
            <a:endParaRPr kumimoji="1" lang="ja-JP" altLang="en-US"/>
          </a:p>
        </p:txBody>
      </p:sp>
    </p:spTree>
    <p:extLst>
      <p:ext uri="{BB962C8B-B14F-4D97-AF65-F5344CB8AC3E}">
        <p14:creationId xmlns:p14="http://schemas.microsoft.com/office/powerpoint/2010/main" val="2438015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’antisemitism’</a:t>
            </a:r>
            <a:r>
              <a:rPr kumimoji="1" lang="ja-JP" altLang="en-US"/>
              <a:t>は反ユダヤ主義という意味</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7</a:t>
            </a:fld>
            <a:endParaRPr kumimoji="1" lang="ja-JP" altLang="en-US"/>
          </a:p>
        </p:txBody>
      </p:sp>
    </p:spTree>
    <p:extLst>
      <p:ext uri="{BB962C8B-B14F-4D97-AF65-F5344CB8AC3E}">
        <p14:creationId xmlns:p14="http://schemas.microsoft.com/office/powerpoint/2010/main" val="1089673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時間的側面からの分析です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Gab</a:t>
            </a:r>
            <a:r>
              <a:rPr lang="ja-JP" altLang="en-US"/>
              <a:t>の増加は</a:t>
            </a:r>
            <a:r>
              <a:rPr lang="en-US" altLang="ja-JP" dirty="0"/>
              <a:t>2016</a:t>
            </a:r>
            <a:r>
              <a:rPr lang="ja-JP" altLang="en-US"/>
              <a:t>年にサービスが始まったことから，</a:t>
            </a:r>
            <a:r>
              <a:rPr lang="en-US" altLang="ja-JP" dirty="0"/>
              <a:t>2017</a:t>
            </a:r>
            <a:r>
              <a:rPr lang="ja-JP" altLang="en-US"/>
              <a:t>年に徐々に悪意をつぶやくものとして普及していった結果だと思われます．</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8</a:t>
            </a:fld>
            <a:endParaRPr kumimoji="1" lang="ja-JP" altLang="en-US"/>
          </a:p>
        </p:txBody>
      </p:sp>
    </p:spTree>
    <p:extLst>
      <p:ext uri="{BB962C8B-B14F-4D97-AF65-F5344CB8AC3E}">
        <p14:creationId xmlns:p14="http://schemas.microsoft.com/office/powerpoint/2010/main" val="3291757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バックグラウンドレートは事象が生じる確率</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9</a:t>
            </a:fld>
            <a:endParaRPr kumimoji="1" lang="ja-JP" altLang="en-US"/>
          </a:p>
        </p:txBody>
      </p:sp>
    </p:spTree>
    <p:extLst>
      <p:ext uri="{BB962C8B-B14F-4D97-AF65-F5344CB8AC3E}">
        <p14:creationId xmlns:p14="http://schemas.microsoft.com/office/powerpoint/2010/main" val="207303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22363"/>
            <a:ext cx="7772400" cy="2387600"/>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lang="en-US" altLang="ja-JP" sz="4400" b="1" i="0" baseline="0" smtClean="0">
                <a:solidFill>
                  <a:schemeClr val="tx2"/>
                </a:solidFill>
                <a:effectLst/>
                <a:latin typeface="+mj-lt"/>
                <a:ea typeface="メイリオ ボールド" charset="-128"/>
                <a:cs typeface="Meiryo" charset="-128"/>
              </a:defRPr>
            </a:lvl1pPr>
          </a:lstStyle>
          <a:p>
            <a:r>
              <a:rPr lang="ja-JP" altLang="en-US" dirty="0"/>
              <a:t>マスタータイトルの書式設定</a:t>
            </a:r>
            <a:endParaRPr lang="en-US" altLang="ja-JP" dirty="0"/>
          </a:p>
        </p:txBody>
      </p:sp>
      <p:sp>
        <p:nvSpPr>
          <p:cNvPr id="3" name="Subtitle 2"/>
          <p:cNvSpPr>
            <a:spLocks noGrp="1"/>
          </p:cNvSpPr>
          <p:nvPr>
            <p:ph type="subTitle" idx="1"/>
          </p:nvPr>
        </p:nvSpPr>
        <p:spPr>
          <a:xfrm>
            <a:off x="1143000" y="3686174"/>
            <a:ext cx="6858000" cy="1571625"/>
          </a:xfrm>
        </p:spPr>
        <p:txBody>
          <a:bodyPr>
            <a:normAutofit/>
          </a:bodyPr>
          <a:lstStyle>
            <a:lvl1pPr marL="0" indent="0" algn="ctr">
              <a:buNone/>
              <a:defRPr sz="2400" baseline="0">
                <a:solidFill>
                  <a:schemeClr val="tx2"/>
                </a:solidFill>
                <a:latin typeface="+mn-lt"/>
                <a:ea typeface="メイリオ" charset="-128"/>
                <a:cs typeface="Meiryo"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10" name="正方形/長方形 9"/>
          <p:cNvSpPr/>
          <p:nvPr userDrawn="1"/>
        </p:nvSpPr>
        <p:spPr>
          <a:xfrm>
            <a:off x="414339" y="3543301"/>
            <a:ext cx="8401050" cy="5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Tree>
    <p:extLst>
      <p:ext uri="{BB962C8B-B14F-4D97-AF65-F5344CB8AC3E}">
        <p14:creationId xmlns:p14="http://schemas.microsoft.com/office/powerpoint/2010/main" val="18951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1171580"/>
            <a:ext cx="7886700" cy="5313363"/>
          </a:xfrm>
        </p:spPr>
        <p:txBody>
          <a:bodyPr>
            <a:normAutofit/>
          </a:bodyPr>
          <a:lstStyle>
            <a:lvl1pPr marL="228600" indent="-228600">
              <a:spcBef>
                <a:spcPts val="0"/>
              </a:spcBef>
              <a:spcAft>
                <a:spcPts val="1200"/>
              </a:spcAft>
              <a:buClr>
                <a:schemeClr val="accent1"/>
              </a:buClr>
              <a:buFont typeface="Wingdings" charset="2"/>
              <a:buChar char="l"/>
              <a:defRPr sz="2400" baseline="0">
                <a:solidFill>
                  <a:schemeClr val="tx2"/>
                </a:solidFill>
                <a:latin typeface="+mn-lt"/>
                <a:ea typeface="メイリオ" charset="-128"/>
                <a:cs typeface="Meiryo" charset="-128"/>
              </a:defRPr>
            </a:lvl1pPr>
            <a:lvl2pPr>
              <a:spcBef>
                <a:spcPts val="0"/>
              </a:spcBef>
              <a:spcAft>
                <a:spcPts val="1200"/>
              </a:spcAft>
              <a:buClr>
                <a:schemeClr val="accent1"/>
              </a:buClr>
              <a:buSzPct val="140000"/>
              <a:defRPr sz="2000" b="0" baseline="0">
                <a:solidFill>
                  <a:schemeClr val="tx2"/>
                </a:solidFill>
                <a:latin typeface="+mn-lt"/>
                <a:ea typeface="メイリオ" charset="-128"/>
                <a:cs typeface="Meiryo" charset="-128"/>
              </a:defRPr>
            </a:lvl2pPr>
            <a:lvl3pPr>
              <a:spcBef>
                <a:spcPts val="0"/>
              </a:spcBef>
              <a:spcAft>
                <a:spcPts val="1200"/>
              </a:spcAft>
              <a:buClr>
                <a:schemeClr val="accent1"/>
              </a:buClr>
              <a:defRPr sz="1800" b="0" baseline="0">
                <a:solidFill>
                  <a:schemeClr val="tx2"/>
                </a:solidFill>
                <a:latin typeface="+mn-lt"/>
                <a:ea typeface="メイリオ" charset="-128"/>
                <a:cs typeface="Meiryo" charset="-128"/>
              </a:defRPr>
            </a:lvl3pPr>
            <a:lvl4pPr>
              <a:spcBef>
                <a:spcPts val="0"/>
              </a:spcBef>
              <a:spcAft>
                <a:spcPts val="1200"/>
              </a:spcAft>
              <a:buClr>
                <a:schemeClr val="tx1"/>
              </a:buClr>
              <a:defRPr sz="1800">
                <a:solidFill>
                  <a:schemeClr val="tx1"/>
                </a:solidFill>
              </a:defRPr>
            </a:lvl4pPr>
            <a:lvl5pPr>
              <a:spcBef>
                <a:spcPts val="0"/>
              </a:spcBef>
              <a:spcAft>
                <a:spcPts val="1200"/>
              </a:spcAft>
              <a:buClr>
                <a:schemeClr val="tx1"/>
              </a:buClr>
              <a:defRPr sz="1800">
                <a:solidFill>
                  <a:schemeClr val="tx1"/>
                </a:solidFill>
              </a:defRPr>
            </a:lvl5pPr>
          </a:lstStyle>
          <a:p>
            <a:pPr lvl="0"/>
            <a:r>
              <a:rPr lang="en-US" altLang="ja-JP" dirty="0"/>
              <a:t> </a:t>
            </a:r>
            <a:r>
              <a:rPr lang="ja-JP" altLang="en-US" dirty="0"/>
              <a:t>第</a:t>
            </a:r>
            <a:r>
              <a:rPr lang="en-US" altLang="ja-JP" dirty="0"/>
              <a:t> 1 </a:t>
            </a:r>
            <a:r>
              <a:rPr lang="ja-JP" altLang="en-US" dirty="0"/>
              <a:t>レベル</a:t>
            </a:r>
            <a:r>
              <a:rPr lang="en-US" altLang="ja-JP" dirty="0"/>
              <a:t> </a:t>
            </a:r>
          </a:p>
          <a:p>
            <a:pPr lvl="1"/>
            <a:r>
              <a:rPr lang="ja-JP" altLang="en-US" dirty="0"/>
              <a:t>第 </a:t>
            </a:r>
            <a:r>
              <a:rPr lang="en-US" altLang="ja-JP" dirty="0"/>
              <a:t>2 </a:t>
            </a:r>
            <a:r>
              <a:rPr lang="ja-JP" altLang="en-US" dirty="0"/>
              <a:t>レベル</a:t>
            </a:r>
            <a:r>
              <a:rPr lang="en-US" altLang="ja-JP" dirty="0"/>
              <a:t> </a:t>
            </a:r>
            <a:endParaRPr lang="ja-JP" altLang="en-US" dirty="0"/>
          </a:p>
          <a:p>
            <a:pPr lvl="2"/>
            <a:r>
              <a:rPr lang="ja-JP" altLang="en-US" dirty="0"/>
              <a:t>第 </a:t>
            </a:r>
            <a:r>
              <a:rPr lang="en-US" altLang="ja-JP" dirty="0"/>
              <a:t>3 </a:t>
            </a:r>
            <a:r>
              <a:rPr lang="ja-JP" altLang="en-US" dirty="0"/>
              <a:t>レベル</a:t>
            </a:r>
            <a:r>
              <a:rPr lang="en-US" altLang="ja-JP" dirty="0"/>
              <a:t> </a:t>
            </a:r>
            <a:br>
              <a:rPr lang="en-US" altLang="ja-JP" dirty="0"/>
            </a:b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dirty="0"/>
          </a:p>
        </p:txBody>
      </p:sp>
      <p:cxnSp>
        <p:nvCxnSpPr>
          <p:cNvPr id="8" name="直線コネクタ 7"/>
          <p:cNvCxnSpPr/>
          <p:nvPr/>
        </p:nvCxnSpPr>
        <p:spPr>
          <a:xfrm>
            <a:off x="0" y="941259"/>
            <a:ext cx="8515350" cy="0"/>
          </a:xfrm>
          <a:prstGeom prst="line">
            <a:avLst/>
          </a:prstGeom>
          <a:ln w="76200">
            <a:no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13775" y="142876"/>
            <a:ext cx="7915864" cy="883163"/>
          </a:xfrm>
        </p:spPr>
        <p:txBody>
          <a:bodyPr>
            <a:normAutofit/>
          </a:bodyPr>
          <a:lstStyle>
            <a:lvl1pPr>
              <a:defRPr sz="2800" baseline="0">
                <a:solidFill>
                  <a:schemeClr val="tx2"/>
                </a:solidFill>
                <a:latin typeface="+mj-lt"/>
                <a:ea typeface="メイリオ ボールド" charset="-128"/>
                <a:cs typeface="Meiryo" charset="-128"/>
              </a:defRPr>
            </a:lvl1pPr>
          </a:lstStyle>
          <a:p>
            <a:endParaRPr lang="en-US" dirty="0"/>
          </a:p>
        </p:txBody>
      </p:sp>
      <p:sp>
        <p:nvSpPr>
          <p:cNvPr id="4" name="正方形/長方形 3">
            <a:extLst>
              <a:ext uri="{FF2B5EF4-FFF2-40B4-BE49-F238E27FC236}">
                <a16:creationId xmlns:a16="http://schemas.microsoft.com/office/drawing/2014/main" id="{1FD0ED1F-A431-244D-BF3A-DBC540A6E49F}"/>
              </a:ext>
            </a:extLst>
          </p:cNvPr>
          <p:cNvSpPr/>
          <p:nvPr userDrawn="1"/>
        </p:nvSpPr>
        <p:spPr>
          <a:xfrm>
            <a:off x="149086" y="298174"/>
            <a:ext cx="427383" cy="427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176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400"/>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4303AE5-3AB4-1A43-87F1-7D4DDBA665D1}" type="datetime5">
              <a:rPr kumimoji="1" lang="ja-JP" altLang="en-US" smtClean="0"/>
              <a:t>2019/07/13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spTree>
    <p:extLst>
      <p:ext uri="{BB962C8B-B14F-4D97-AF65-F5344CB8AC3E}">
        <p14:creationId xmlns:p14="http://schemas.microsoft.com/office/powerpoint/2010/main" val="63145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14400"/>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0D157A2-4BDB-B146-837B-92B359D134AD}" type="datetime5">
              <a:rPr kumimoji="1" lang="ja-JP" altLang="en-US" smtClean="0"/>
              <a:t>2019/07/13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cxnSp>
        <p:nvCxnSpPr>
          <p:cNvPr id="8" name="直線コネクタ 7"/>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337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solidFill>
              </a:defRPr>
            </a:lvl1pPr>
          </a:lstStyle>
          <a:p>
            <a:fld id="{3E48B941-74AF-4648-A5A2-DF81533F4F8C}" type="slidenum">
              <a:rPr lang="ja-JP" altLang="en-US" smtClean="0"/>
              <a:pPr/>
              <a:t>‹#›</a:t>
            </a:fld>
            <a:endParaRPr lang="ja-JP" altLang="en-US" dirty="0"/>
          </a:p>
        </p:txBody>
      </p:sp>
    </p:spTree>
    <p:extLst>
      <p:ext uri="{BB962C8B-B14F-4D97-AF65-F5344CB8AC3E}">
        <p14:creationId xmlns:p14="http://schemas.microsoft.com/office/powerpoint/2010/main" val="7518286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p:txStyles>
    <p:titleStyle>
      <a:lvl1pPr algn="l" defTabSz="914400" rtl="0" eaLnBrk="1" latinLnBrk="0" hangingPunct="1">
        <a:lnSpc>
          <a:spcPct val="90000"/>
        </a:lnSpc>
        <a:spcBef>
          <a:spcPct val="0"/>
        </a:spcBef>
        <a:buNone/>
        <a:defRPr kumimoji="1"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9C7C6A-B0CA-0041-9B2C-C9DFC05C7996}"/>
              </a:ext>
            </a:extLst>
          </p:cNvPr>
          <p:cNvSpPr>
            <a:spLocks noGrp="1"/>
          </p:cNvSpPr>
          <p:nvPr>
            <p:ph type="ctrTitle"/>
          </p:nvPr>
        </p:nvSpPr>
        <p:spPr/>
        <p:txBody>
          <a:bodyPr/>
          <a:lstStyle/>
          <a:p>
            <a:r>
              <a:rPr kumimoji="1" lang="en-US" altLang="ja-JP" dirty="0"/>
              <a:t>On the Origins of Memes </a:t>
            </a:r>
            <a:br>
              <a:rPr kumimoji="1" lang="en-US" altLang="ja-JP" dirty="0"/>
            </a:br>
            <a:r>
              <a:rPr kumimoji="1" lang="en-US" altLang="ja-JP" dirty="0"/>
              <a:t>by Means of Fringe Web Communities</a:t>
            </a:r>
            <a:endParaRPr kumimoji="1" lang="ja-JP" altLang="en-US"/>
          </a:p>
        </p:txBody>
      </p:sp>
      <p:sp>
        <p:nvSpPr>
          <p:cNvPr id="3" name="字幕 2">
            <a:extLst>
              <a:ext uri="{FF2B5EF4-FFF2-40B4-BE49-F238E27FC236}">
                <a16:creationId xmlns:a16="http://schemas.microsoft.com/office/drawing/2014/main" id="{87ABD65A-6859-7649-8039-943A69968892}"/>
              </a:ext>
            </a:extLst>
          </p:cNvPr>
          <p:cNvSpPr>
            <a:spLocks noGrp="1"/>
          </p:cNvSpPr>
          <p:nvPr>
            <p:ph type="subTitle" idx="1"/>
          </p:nvPr>
        </p:nvSpPr>
        <p:spPr>
          <a:xfrm>
            <a:off x="790832" y="3686173"/>
            <a:ext cx="7599405" cy="3357177"/>
          </a:xfrm>
        </p:spPr>
        <p:txBody>
          <a:bodyPr>
            <a:normAutofit/>
          </a:bodyPr>
          <a:lstStyle/>
          <a:p>
            <a:r>
              <a:rPr lang="en" altLang="ja-JP" dirty="0" err="1"/>
              <a:t>Savvas</a:t>
            </a:r>
            <a:r>
              <a:rPr lang="en" altLang="ja-JP" dirty="0"/>
              <a:t> </a:t>
            </a:r>
            <a:r>
              <a:rPr lang="en" altLang="ja-JP" dirty="0" err="1"/>
              <a:t>Zannettou</a:t>
            </a:r>
            <a:r>
              <a:rPr lang="en" altLang="ja-JP" dirty="0"/>
              <a:t>, Tristan Caulfield, Jeremy Blackburn, Emiliano De </a:t>
            </a:r>
            <a:r>
              <a:rPr lang="en" altLang="ja-JP" dirty="0" err="1"/>
              <a:t>Cristofaro</a:t>
            </a:r>
            <a:r>
              <a:rPr lang="en" altLang="ja-JP" dirty="0"/>
              <a:t>, Michael </a:t>
            </a:r>
            <a:r>
              <a:rPr lang="en" altLang="ja-JP" dirty="0" err="1"/>
              <a:t>Sirivianos</a:t>
            </a:r>
            <a:r>
              <a:rPr lang="en" altLang="ja-JP" dirty="0"/>
              <a:t>, Gianluca </a:t>
            </a:r>
            <a:r>
              <a:rPr lang="en" altLang="ja-JP" dirty="0" err="1"/>
              <a:t>Stringhini</a:t>
            </a:r>
            <a:r>
              <a:rPr lang="en" altLang="ja-JP" dirty="0"/>
              <a:t>, and Guillermo Suarez-</a:t>
            </a:r>
            <a:r>
              <a:rPr lang="en" altLang="ja-JP" dirty="0" err="1"/>
              <a:t>Tangil</a:t>
            </a:r>
            <a:r>
              <a:rPr lang="en" altLang="ja-JP" dirty="0"/>
              <a:t>.</a:t>
            </a:r>
          </a:p>
          <a:p>
            <a:r>
              <a:rPr lang="en" altLang="ja-JP" dirty="0"/>
              <a:t> In Proceedings of International Measurement Conference (IMC) ’18. ACM, 15 pages. </a:t>
            </a:r>
          </a:p>
          <a:p>
            <a:endParaRPr lang="en" altLang="ja-JP" sz="1600" dirty="0"/>
          </a:p>
          <a:p>
            <a:r>
              <a:rPr kumimoji="1" lang="ja-JP" altLang="en-US"/>
              <a:t>情報工学科</a:t>
            </a:r>
            <a:r>
              <a:rPr kumimoji="1" lang="en-US" altLang="ja-JP" dirty="0"/>
              <a:t> </a:t>
            </a:r>
            <a:r>
              <a:rPr kumimoji="1" lang="ja-JP" altLang="en-US"/>
              <a:t>寺岡研究室</a:t>
            </a:r>
            <a:endParaRPr kumimoji="1" lang="en-US" altLang="ja-JP" dirty="0"/>
          </a:p>
          <a:p>
            <a:r>
              <a:rPr lang="ja-JP" altLang="en-US"/>
              <a:t>安森</a:t>
            </a:r>
            <a:r>
              <a:rPr lang="en-US" altLang="ja-JP" dirty="0"/>
              <a:t> </a:t>
            </a:r>
            <a:r>
              <a:rPr lang="ja-JP" altLang="en-US"/>
              <a:t>涼</a:t>
            </a:r>
            <a:r>
              <a:rPr lang="en-US" altLang="ja-JP" dirty="0"/>
              <a:t> 61619027</a:t>
            </a:r>
            <a:endParaRPr kumimoji="1" lang="ja-JP" altLang="en-US"/>
          </a:p>
        </p:txBody>
      </p:sp>
    </p:spTree>
    <p:extLst>
      <p:ext uri="{BB962C8B-B14F-4D97-AF65-F5344CB8AC3E}">
        <p14:creationId xmlns:p14="http://schemas.microsoft.com/office/powerpoint/2010/main" val="1182206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1A54B282-3FED-8F46-BB5A-E3042184A807}"/>
              </a:ext>
            </a:extLst>
          </p:cNvPr>
          <p:cNvSpPr>
            <a:spLocks noGrp="1"/>
          </p:cNvSpPr>
          <p:nvPr>
            <p:ph idx="1"/>
          </p:nvPr>
        </p:nvSpPr>
        <p:spPr/>
        <p:txBody>
          <a:bodyPr/>
          <a:lstStyle/>
          <a:p>
            <a:r>
              <a:rPr kumimoji="1" lang="en-US" altLang="ja-JP" dirty="0"/>
              <a:t> </a:t>
            </a:r>
            <a:r>
              <a:rPr kumimoji="1" lang="ja-JP" altLang="en-US"/>
              <a:t>別の</a:t>
            </a:r>
            <a:r>
              <a:rPr kumimoji="1" lang="en-US" altLang="ja-JP" dirty="0"/>
              <a:t> SNS </a:t>
            </a:r>
            <a:r>
              <a:rPr kumimoji="1" lang="ja-JP" altLang="en-US"/>
              <a:t>に拡散されたミームの割合</a:t>
            </a:r>
          </a:p>
        </p:txBody>
      </p:sp>
      <p:sp>
        <p:nvSpPr>
          <p:cNvPr id="3" name="スライド番号プレースホルダー 2">
            <a:extLst>
              <a:ext uri="{FF2B5EF4-FFF2-40B4-BE49-F238E27FC236}">
                <a16:creationId xmlns:a16="http://schemas.microsoft.com/office/drawing/2014/main" id="{5FB3FEBE-0141-BF4B-A99E-F1FB62E42A22}"/>
              </a:ext>
            </a:extLst>
          </p:cNvPr>
          <p:cNvSpPr>
            <a:spLocks noGrp="1"/>
          </p:cNvSpPr>
          <p:nvPr>
            <p:ph type="sldNum" sz="quarter" idx="12"/>
          </p:nvPr>
        </p:nvSpPr>
        <p:spPr/>
        <p:txBody>
          <a:bodyPr/>
          <a:lstStyle/>
          <a:p>
            <a:fld id="{3E48B941-74AF-4648-A5A2-DF81533F4F8C}" type="slidenum">
              <a:rPr kumimoji="1" lang="ja-JP" altLang="en-US" smtClean="0"/>
              <a:t>10</a:t>
            </a:fld>
            <a:endParaRPr kumimoji="1" lang="ja-JP" altLang="en-US" dirty="0"/>
          </a:p>
        </p:txBody>
      </p:sp>
      <p:sp>
        <p:nvSpPr>
          <p:cNvPr id="4" name="タイトル 3">
            <a:extLst>
              <a:ext uri="{FF2B5EF4-FFF2-40B4-BE49-F238E27FC236}">
                <a16:creationId xmlns:a16="http://schemas.microsoft.com/office/drawing/2014/main" id="{3F14C576-D0CD-3149-8954-C450C23396A5}"/>
              </a:ext>
            </a:extLst>
          </p:cNvPr>
          <p:cNvSpPr>
            <a:spLocks noGrp="1"/>
          </p:cNvSpPr>
          <p:nvPr>
            <p:ph type="title"/>
          </p:nvPr>
        </p:nvSpPr>
        <p:spPr/>
        <p:txBody>
          <a:bodyPr/>
          <a:lstStyle/>
          <a:p>
            <a:r>
              <a:rPr lang="ja-JP" altLang="en-US"/>
              <a:t>分析</a:t>
            </a:r>
            <a:r>
              <a:rPr kumimoji="1" lang="ja-JP" altLang="en-US"/>
              <a:t>｜人種差別ミームの影響力</a:t>
            </a:r>
          </a:p>
        </p:txBody>
      </p:sp>
      <p:pic>
        <p:nvPicPr>
          <p:cNvPr id="14" name="図 13">
            <a:extLst>
              <a:ext uri="{FF2B5EF4-FFF2-40B4-BE49-F238E27FC236}">
                <a16:creationId xmlns:a16="http://schemas.microsoft.com/office/drawing/2014/main" id="{00FA10FF-FE3A-EE43-A007-4F90B3AD773A}"/>
              </a:ext>
            </a:extLst>
          </p:cNvPr>
          <p:cNvPicPr>
            <a:picLocks noChangeAspect="1"/>
          </p:cNvPicPr>
          <p:nvPr/>
        </p:nvPicPr>
        <p:blipFill>
          <a:blip r:embed="rId3"/>
          <a:stretch>
            <a:fillRect/>
          </a:stretch>
        </p:blipFill>
        <p:spPr>
          <a:xfrm>
            <a:off x="352426" y="2427068"/>
            <a:ext cx="8384384" cy="3992564"/>
          </a:xfrm>
          <a:prstGeom prst="rect">
            <a:avLst/>
          </a:prstGeom>
        </p:spPr>
      </p:pic>
      <p:cxnSp>
        <p:nvCxnSpPr>
          <p:cNvPr id="16" name="直線コネクタ 15">
            <a:extLst>
              <a:ext uri="{FF2B5EF4-FFF2-40B4-BE49-F238E27FC236}">
                <a16:creationId xmlns:a16="http://schemas.microsoft.com/office/drawing/2014/main" id="{BB59F536-061E-B541-B23D-635F10AD47FA}"/>
              </a:ext>
            </a:extLst>
          </p:cNvPr>
          <p:cNvCxnSpPr>
            <a:cxnSpLocks/>
          </p:cNvCxnSpPr>
          <p:nvPr/>
        </p:nvCxnSpPr>
        <p:spPr>
          <a:xfrm>
            <a:off x="3701667" y="2467778"/>
            <a:ext cx="672029" cy="26440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コンテンツ プレースホルダー 2">
            <a:extLst>
              <a:ext uri="{FF2B5EF4-FFF2-40B4-BE49-F238E27FC236}">
                <a16:creationId xmlns:a16="http://schemas.microsoft.com/office/drawing/2014/main" id="{A5C69F00-4B5C-504D-A69F-1C8BDDA03B62}"/>
              </a:ext>
            </a:extLst>
          </p:cNvPr>
          <p:cNvSpPr txBox="1">
            <a:spLocks/>
          </p:cNvSpPr>
          <p:nvPr/>
        </p:nvSpPr>
        <p:spPr>
          <a:xfrm>
            <a:off x="1256459" y="1619481"/>
            <a:ext cx="3767233" cy="848298"/>
          </a:xfrm>
          <a:prstGeom prst="rect">
            <a:avLst/>
          </a:prstGeom>
          <a:ln w="38100">
            <a:solidFill>
              <a:schemeClr val="accent1"/>
            </a:solid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buNone/>
            </a:pPr>
            <a:r>
              <a:rPr lang="en-US" altLang="ja-JP" b="1" dirty="0"/>
              <a:t>/pol/ </a:t>
            </a:r>
            <a:r>
              <a:rPr lang="ja-JP" altLang="en-US" b="1" dirty="0"/>
              <a:t>が拡散元のとき</a:t>
            </a:r>
            <a:r>
              <a:rPr lang="en-US" altLang="ja-JP" b="1" dirty="0"/>
              <a:t>, </a:t>
            </a:r>
            <a:br>
              <a:rPr lang="en-US" altLang="ja-JP" b="1" dirty="0"/>
            </a:br>
            <a:r>
              <a:rPr lang="ja-JP" altLang="en-US" b="1"/>
              <a:t>他の</a:t>
            </a:r>
            <a:r>
              <a:rPr lang="en-US" altLang="ja-JP" b="1" dirty="0"/>
              <a:t> SNS </a:t>
            </a:r>
            <a:r>
              <a:rPr lang="ja-JP" altLang="en-US" b="1"/>
              <a:t>への影響力</a:t>
            </a:r>
            <a:r>
              <a:rPr lang="ja-JP" altLang="en-US" b="1" dirty="0"/>
              <a:t>が最大</a:t>
            </a:r>
          </a:p>
        </p:txBody>
      </p:sp>
      <p:sp>
        <p:nvSpPr>
          <p:cNvPr id="18" name="テキスト ボックス 17">
            <a:extLst>
              <a:ext uri="{FF2B5EF4-FFF2-40B4-BE49-F238E27FC236}">
                <a16:creationId xmlns:a16="http://schemas.microsoft.com/office/drawing/2014/main" id="{28E1F03C-9538-5242-8866-A463B397C6B7}"/>
              </a:ext>
            </a:extLst>
          </p:cNvPr>
          <p:cNvSpPr txBox="1"/>
          <p:nvPr/>
        </p:nvSpPr>
        <p:spPr>
          <a:xfrm>
            <a:off x="256794" y="3575956"/>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9" name="テキスト ボックス 18">
            <a:extLst>
              <a:ext uri="{FF2B5EF4-FFF2-40B4-BE49-F238E27FC236}">
                <a16:creationId xmlns:a16="http://schemas.microsoft.com/office/drawing/2014/main" id="{D490CE61-2E2D-D244-8A66-8AB7EB9A930F}"/>
              </a:ext>
            </a:extLst>
          </p:cNvPr>
          <p:cNvSpPr txBox="1"/>
          <p:nvPr/>
        </p:nvSpPr>
        <p:spPr>
          <a:xfrm>
            <a:off x="3853544" y="6139542"/>
            <a:ext cx="1800493" cy="369332"/>
          </a:xfrm>
          <a:prstGeom prst="rect">
            <a:avLst/>
          </a:prstGeom>
          <a:solidFill>
            <a:schemeClr val="bg1"/>
          </a:solidFill>
        </p:spPr>
        <p:txBody>
          <a:bodyPr wrap="non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sp>
        <p:nvSpPr>
          <p:cNvPr id="20" name="正方形/長方形 19">
            <a:extLst>
              <a:ext uri="{FF2B5EF4-FFF2-40B4-BE49-F238E27FC236}">
                <a16:creationId xmlns:a16="http://schemas.microsoft.com/office/drawing/2014/main" id="{30757529-0E6F-4D49-A6A3-055ED40962C9}"/>
              </a:ext>
            </a:extLst>
          </p:cNvPr>
          <p:cNvSpPr/>
          <p:nvPr/>
        </p:nvSpPr>
        <p:spPr>
          <a:xfrm>
            <a:off x="6505347" y="1722123"/>
            <a:ext cx="2154757" cy="646331"/>
          </a:xfrm>
          <a:prstGeom prst="rect">
            <a:avLst/>
          </a:prstGeom>
          <a:ln w="38100">
            <a:solidFill>
              <a:schemeClr val="accent1"/>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p>
        </p:txBody>
      </p:sp>
      <p:graphicFrame>
        <p:nvGraphicFramePr>
          <p:cNvPr id="6" name="表 5">
            <a:extLst>
              <a:ext uri="{FF2B5EF4-FFF2-40B4-BE49-F238E27FC236}">
                <a16:creationId xmlns:a16="http://schemas.microsoft.com/office/drawing/2014/main" id="{F12D7F22-2406-A34B-83B5-9FEA6CFB86A6}"/>
              </a:ext>
            </a:extLst>
          </p:cNvPr>
          <p:cNvGraphicFramePr>
            <a:graphicFrameLocks noGrp="1"/>
          </p:cNvGraphicFramePr>
          <p:nvPr>
            <p:extLst>
              <p:ext uri="{D42A27DB-BD31-4B8C-83A1-F6EECF244321}">
                <p14:modId xmlns:p14="http://schemas.microsoft.com/office/powerpoint/2010/main" val="1160553696"/>
              </p:ext>
            </p:extLst>
          </p:nvPr>
        </p:nvGraphicFramePr>
        <p:xfrm>
          <a:off x="1026858" y="2816942"/>
          <a:ext cx="7423970" cy="3274140"/>
        </p:xfrm>
        <a:graphic>
          <a:graphicData uri="http://schemas.openxmlformats.org/drawingml/2006/table">
            <a:tbl>
              <a:tblPr>
                <a:tableStyleId>{5C22544A-7EE6-4342-B048-85BDC9FD1C3A}</a:tableStyleId>
              </a:tblPr>
              <a:tblGrid>
                <a:gridCol w="1484794">
                  <a:extLst>
                    <a:ext uri="{9D8B030D-6E8A-4147-A177-3AD203B41FA5}">
                      <a16:colId xmlns:a16="http://schemas.microsoft.com/office/drawing/2014/main" val="155979624"/>
                    </a:ext>
                  </a:extLst>
                </a:gridCol>
                <a:gridCol w="1484794">
                  <a:extLst>
                    <a:ext uri="{9D8B030D-6E8A-4147-A177-3AD203B41FA5}">
                      <a16:colId xmlns:a16="http://schemas.microsoft.com/office/drawing/2014/main" val="15644665"/>
                    </a:ext>
                  </a:extLst>
                </a:gridCol>
                <a:gridCol w="1484794">
                  <a:extLst>
                    <a:ext uri="{9D8B030D-6E8A-4147-A177-3AD203B41FA5}">
                      <a16:colId xmlns:a16="http://schemas.microsoft.com/office/drawing/2014/main" val="4172969123"/>
                    </a:ext>
                  </a:extLst>
                </a:gridCol>
                <a:gridCol w="1484794">
                  <a:extLst>
                    <a:ext uri="{9D8B030D-6E8A-4147-A177-3AD203B41FA5}">
                      <a16:colId xmlns:a16="http://schemas.microsoft.com/office/drawing/2014/main" val="1866781092"/>
                    </a:ext>
                  </a:extLst>
                </a:gridCol>
                <a:gridCol w="1484794">
                  <a:extLst>
                    <a:ext uri="{9D8B030D-6E8A-4147-A177-3AD203B41FA5}">
                      <a16:colId xmlns:a16="http://schemas.microsoft.com/office/drawing/2014/main" val="316145962"/>
                    </a:ext>
                  </a:extLst>
                </a:gridCol>
              </a:tblGrid>
              <a:tr h="654828">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6.36%</a:t>
                      </a:r>
                      <a:br>
                        <a:rPr lang="en" sz="1500" u="none" strike="noStrike" dirty="0">
                          <a:effectLst/>
                        </a:rPr>
                      </a:br>
                      <a:r>
                        <a:rPr lang="en" sz="1500" u="none" strike="noStrike" dirty="0">
                          <a:effectLst/>
                        </a:rPr>
                        <a:t>NR : 3.86%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4.31%</a:t>
                      </a:r>
                      <a:br>
                        <a:rPr lang="en" sz="1500" u="none" strike="noStrike" dirty="0">
                          <a:effectLst/>
                        </a:rPr>
                      </a:br>
                      <a:r>
                        <a:rPr lang="en" sz="1500" u="none" strike="noStrike" dirty="0">
                          <a:effectLst/>
                        </a:rPr>
                        <a:t>NR : 3.12%</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18.83%</a:t>
                      </a:r>
                      <a:br>
                        <a:rPr lang="en" sz="1500" u="none" strike="noStrike" dirty="0">
                          <a:effectLst/>
                        </a:rPr>
                      </a:br>
                      <a:r>
                        <a:rPr lang="en" sz="1500" u="none" strike="noStrike" dirty="0">
                          <a:effectLst/>
                        </a:rPr>
                        <a:t>NR : 13.08%</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a:effectLst/>
                        </a:rPr>
                        <a:t>R : 15.04%</a:t>
                      </a:r>
                      <a:br>
                        <a:rPr lang="en" sz="1500" u="none" strike="noStrike">
                          <a:effectLst/>
                        </a:rPr>
                      </a:br>
                      <a:r>
                        <a:rPr lang="en" sz="1500" u="none" strike="noStrike">
                          <a:effectLst/>
                        </a:rPr>
                        <a:t>NR : 16.35%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3699487"/>
                  </a:ext>
                </a:extLst>
              </a:tr>
              <a:tr h="654828">
                <a:tc>
                  <a:txBody>
                    <a:bodyPr/>
                    <a:lstStyle/>
                    <a:p>
                      <a:pPr algn="ctr" fontAlgn="ctr"/>
                      <a:r>
                        <a:rPr lang="en" sz="1500" u="none" strike="noStrike">
                          <a:effectLst/>
                        </a:rPr>
                        <a:t>R : 0.35%</a:t>
                      </a:r>
                      <a:br>
                        <a:rPr lang="en" sz="1500" u="none" strike="noStrike">
                          <a:effectLst/>
                        </a:rPr>
                      </a:br>
                      <a:r>
                        <a:rPr lang="en" sz="1500" u="none" strike="noStrike">
                          <a:effectLst/>
                        </a:rPr>
                        <a:t>NR : 1.25%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2.48%</a:t>
                      </a:r>
                      <a:br>
                        <a:rPr lang="en" sz="1500" u="none" strike="noStrike" dirty="0">
                          <a:effectLst/>
                        </a:rPr>
                      </a:br>
                      <a:r>
                        <a:rPr lang="en" sz="1500" u="none" strike="noStrike" dirty="0">
                          <a:effectLst/>
                        </a:rPr>
                        <a:t>NR : 4.79%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1.29%</a:t>
                      </a:r>
                      <a:br>
                        <a:rPr lang="en" sz="1500" u="none" strike="noStrike">
                          <a:effectLst/>
                        </a:rPr>
                      </a:br>
                      <a:r>
                        <a:rPr lang="en" sz="1500" u="none" strike="noStrike">
                          <a:effectLst/>
                        </a:rPr>
                        <a:t>NR : 9.01%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9.52%</a:t>
                      </a:r>
                      <a:br>
                        <a:rPr lang="en" sz="1500" u="none" strike="noStrike">
                          <a:effectLst/>
                        </a:rPr>
                      </a:br>
                      <a:r>
                        <a:rPr lang="en" sz="1500" u="none" strike="noStrike">
                          <a:effectLst/>
                        </a:rPr>
                        <a:t>NR : 8.89%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37546680"/>
                  </a:ext>
                </a:extLst>
              </a:tr>
              <a:tr h="654828">
                <a:tc>
                  <a:txBody>
                    <a:bodyPr/>
                    <a:lstStyle/>
                    <a:p>
                      <a:pPr algn="ctr" fontAlgn="ctr"/>
                      <a:r>
                        <a:rPr lang="en" sz="1500" u="none" strike="noStrike">
                          <a:effectLst/>
                        </a:rPr>
                        <a:t>R : 0.20%</a:t>
                      </a:r>
                      <a:br>
                        <a:rPr lang="en" sz="1500" u="none" strike="noStrike">
                          <a:effectLst/>
                        </a:rPr>
                      </a:br>
                      <a:r>
                        <a:rPr lang="en" sz="1500" u="none" strike="noStrike">
                          <a:effectLst/>
                        </a:rPr>
                        <a:t>NR : 0.97%</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dirty="0">
                          <a:effectLst/>
                        </a:rPr>
                        <a:t>R : 2.22%</a:t>
                      </a:r>
                      <a:br>
                        <a:rPr lang="en" sz="1500" u="none" strike="noStrike" dirty="0">
                          <a:effectLst/>
                        </a:rPr>
                      </a:br>
                      <a:r>
                        <a:rPr lang="en" sz="1500" u="none" strike="noStrike" dirty="0">
                          <a:effectLst/>
                        </a:rPr>
                        <a:t>NR : 3.49%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1.26%</a:t>
                      </a:r>
                      <a:br>
                        <a:rPr lang="en" sz="1500" u="none" strike="noStrike">
                          <a:effectLst/>
                        </a:rPr>
                      </a:br>
                      <a:r>
                        <a:rPr lang="en" sz="1500" u="none" strike="noStrike">
                          <a:effectLst/>
                        </a:rPr>
                        <a:t>NR : 9.21%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2.10%</a:t>
                      </a:r>
                      <a:br>
                        <a:rPr lang="en" sz="1500" u="none" strike="noStrike">
                          <a:effectLst/>
                        </a:rPr>
                      </a:br>
                      <a:r>
                        <a:rPr lang="en" sz="1500" u="none" strike="noStrike">
                          <a:effectLst/>
                        </a:rPr>
                        <a:t>NR : 5.08%</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58472778"/>
                  </a:ext>
                </a:extLst>
              </a:tr>
              <a:tr h="654828">
                <a:tc>
                  <a:txBody>
                    <a:bodyPr/>
                    <a:lstStyle/>
                    <a:p>
                      <a:pPr algn="ctr" fontAlgn="ctr"/>
                      <a:r>
                        <a:rPr lang="en" sz="1500" u="none" strike="noStrike">
                          <a:effectLst/>
                        </a:rPr>
                        <a:t>R : 0.05%</a:t>
                      </a:r>
                      <a:br>
                        <a:rPr lang="en" sz="1500" u="none" strike="noStrike">
                          <a:effectLst/>
                        </a:rPr>
                      </a:br>
                      <a:r>
                        <a:rPr lang="en" sz="1500" u="none" strike="noStrike">
                          <a:effectLst/>
                        </a:rPr>
                        <a:t>NR : 0.09%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0.22%</a:t>
                      </a:r>
                      <a:br>
                        <a:rPr lang="en" sz="1500" u="none" strike="noStrike" dirty="0">
                          <a:effectLst/>
                        </a:rPr>
                      </a:br>
                      <a:r>
                        <a:rPr lang="en" sz="1500" u="none" strike="noStrike" dirty="0">
                          <a:effectLst/>
                        </a:rPr>
                        <a:t>NR : 0.56%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19634535"/>
                  </a:ext>
                </a:extLst>
              </a:tr>
              <a:tr h="654828">
                <a:tc>
                  <a:txBody>
                    <a:bodyPr/>
                    <a:lstStyle/>
                    <a:p>
                      <a:pPr algn="ctr" fontAlgn="ctr"/>
                      <a:r>
                        <a:rPr lang="en" sz="1500" u="none" strike="noStrike">
                          <a:effectLst/>
                        </a:rPr>
                        <a:t>R : 0.06%</a:t>
                      </a:r>
                      <a:br>
                        <a:rPr lang="en" sz="1500" u="none" strike="noStrike">
                          <a:effectLst/>
                        </a:rPr>
                      </a:br>
                      <a:r>
                        <a:rPr lang="en" sz="1500" u="none" strike="noStrike">
                          <a:effectLst/>
                        </a:rPr>
                        <a:t>NR : 0.73%</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1.77%</a:t>
                      </a:r>
                      <a:br>
                        <a:rPr lang="en" sz="1500" u="none" strike="noStrike">
                          <a:effectLst/>
                        </a:rPr>
                      </a:br>
                      <a:r>
                        <a:rPr lang="en" sz="1500" u="none" strike="noStrike">
                          <a:effectLst/>
                        </a:rPr>
                        <a:t>NR : 2.11%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dirty="0">
                          <a:effectLst/>
                        </a:rPr>
                        <a:t>R : 1.77%</a:t>
                      </a:r>
                      <a:br>
                        <a:rPr lang="en" sz="1500" u="none" strike="noStrike" dirty="0">
                          <a:effectLst/>
                        </a:rPr>
                      </a:br>
                      <a:r>
                        <a:rPr lang="en" sz="1500" u="none" strike="noStrike" dirty="0">
                          <a:effectLst/>
                        </a:rPr>
                        <a:t>NR : 2.11%</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2.54%</a:t>
                      </a:r>
                      <a:br>
                        <a:rPr lang="en" sz="1500" u="none" strike="noStrike">
                          <a:effectLst/>
                        </a:rPr>
                      </a:br>
                      <a:r>
                        <a:rPr lang="en" sz="1500" u="none" strike="noStrike">
                          <a:effectLst/>
                        </a:rPr>
                        <a:t>NR : 9.30%</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500" u="none" strike="noStrike">
                          <a:effectLst/>
                        </a:rPr>
                        <a:t>　</a:t>
                      </a: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6206449"/>
                  </a:ext>
                </a:extLst>
              </a:tr>
            </a:tbl>
          </a:graphicData>
        </a:graphic>
      </p:graphicFrame>
      <p:sp>
        <p:nvSpPr>
          <p:cNvPr id="15" name="正方形/長方形 14">
            <a:extLst>
              <a:ext uri="{FF2B5EF4-FFF2-40B4-BE49-F238E27FC236}">
                <a16:creationId xmlns:a16="http://schemas.microsoft.com/office/drawing/2014/main" id="{DAD91D2A-E2C7-1449-8C74-E7D3E92C64A5}"/>
              </a:ext>
            </a:extLst>
          </p:cNvPr>
          <p:cNvSpPr/>
          <p:nvPr/>
        </p:nvSpPr>
        <p:spPr>
          <a:xfrm>
            <a:off x="950259" y="2725272"/>
            <a:ext cx="7550804" cy="77270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3" name="正方形/長方形 12">
            <a:extLst>
              <a:ext uri="{FF2B5EF4-FFF2-40B4-BE49-F238E27FC236}">
                <a16:creationId xmlns:a16="http://schemas.microsoft.com/office/drawing/2014/main" id="{381CE840-5FC7-7847-B22C-96D0402B612C}"/>
              </a:ext>
            </a:extLst>
          </p:cNvPr>
          <p:cNvSpPr/>
          <p:nvPr/>
        </p:nvSpPr>
        <p:spPr>
          <a:xfrm>
            <a:off x="2650380" y="2899706"/>
            <a:ext cx="5678372" cy="49572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8" name="直線コネクタ 7">
            <a:extLst>
              <a:ext uri="{FF2B5EF4-FFF2-40B4-BE49-F238E27FC236}">
                <a16:creationId xmlns:a16="http://schemas.microsoft.com/office/drawing/2014/main" id="{52A3F31A-A8AB-0845-A073-9191CC5962E5}"/>
              </a:ext>
            </a:extLst>
          </p:cNvPr>
          <p:cNvCxnSpPr>
            <a:cxnSpLocks/>
          </p:cNvCxnSpPr>
          <p:nvPr/>
        </p:nvCxnSpPr>
        <p:spPr>
          <a:xfrm>
            <a:off x="1031966" y="2808514"/>
            <a:ext cx="7432765" cy="329184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61530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709C145F-00EE-874A-84D3-72C4829E68D5}"/>
              </a:ext>
            </a:extLst>
          </p:cNvPr>
          <p:cNvGrpSpPr/>
          <p:nvPr/>
        </p:nvGrpSpPr>
        <p:grpSpPr>
          <a:xfrm>
            <a:off x="912959" y="2401940"/>
            <a:ext cx="7273925" cy="4071539"/>
            <a:chOff x="379559" y="2401940"/>
            <a:chExt cx="7273925" cy="4071539"/>
          </a:xfrm>
        </p:grpSpPr>
        <p:pic>
          <p:nvPicPr>
            <p:cNvPr id="11" name="図 10">
              <a:extLst>
                <a:ext uri="{FF2B5EF4-FFF2-40B4-BE49-F238E27FC236}">
                  <a16:creationId xmlns:a16="http://schemas.microsoft.com/office/drawing/2014/main" id="{480DCB3C-0DEE-874C-BB2A-24F726642BBE}"/>
                </a:ext>
              </a:extLst>
            </p:cNvPr>
            <p:cNvPicPr>
              <a:picLocks noChangeAspect="1"/>
            </p:cNvPicPr>
            <p:nvPr/>
          </p:nvPicPr>
          <p:blipFill rotWithShape="1">
            <a:blip r:embed="rId3"/>
            <a:srcRect r="28723"/>
            <a:stretch/>
          </p:blipFill>
          <p:spPr>
            <a:xfrm>
              <a:off x="379559" y="2401940"/>
              <a:ext cx="5945041" cy="4071539"/>
            </a:xfrm>
            <a:prstGeom prst="rect">
              <a:avLst/>
            </a:prstGeom>
          </p:spPr>
        </p:pic>
        <p:pic>
          <p:nvPicPr>
            <p:cNvPr id="18" name="図 17">
              <a:extLst>
                <a:ext uri="{FF2B5EF4-FFF2-40B4-BE49-F238E27FC236}">
                  <a16:creationId xmlns:a16="http://schemas.microsoft.com/office/drawing/2014/main" id="{D1B7ED2D-FF51-6241-855D-CF829810EED6}"/>
                </a:ext>
              </a:extLst>
            </p:cNvPr>
            <p:cNvPicPr>
              <a:picLocks noChangeAspect="1"/>
            </p:cNvPicPr>
            <p:nvPr/>
          </p:nvPicPr>
          <p:blipFill rotWithShape="1">
            <a:blip r:embed="rId3"/>
            <a:srcRect l="83839"/>
            <a:stretch/>
          </p:blipFill>
          <p:spPr>
            <a:xfrm>
              <a:off x="6305550" y="2401940"/>
              <a:ext cx="1347934" cy="4071539"/>
            </a:xfrm>
            <a:prstGeom prst="rect">
              <a:avLst/>
            </a:prstGeom>
          </p:spPr>
        </p:pic>
      </p:grpSp>
      <p:sp>
        <p:nvSpPr>
          <p:cNvPr id="2" name="コンテンツ プレースホルダー 1">
            <a:extLst>
              <a:ext uri="{FF2B5EF4-FFF2-40B4-BE49-F238E27FC236}">
                <a16:creationId xmlns:a16="http://schemas.microsoft.com/office/drawing/2014/main" id="{67564F7D-F757-F646-8FED-4CE255B393E4}"/>
              </a:ext>
            </a:extLst>
          </p:cNvPr>
          <p:cNvSpPr>
            <a:spLocks noGrp="1"/>
          </p:cNvSpPr>
          <p:nvPr>
            <p:ph idx="1"/>
          </p:nvPr>
        </p:nvSpPr>
        <p:spPr/>
        <p:txBody>
          <a:bodyPr/>
          <a:lstStyle/>
          <a:p>
            <a:r>
              <a:rPr kumimoji="1" lang="en-US" altLang="ja-JP" dirty="0"/>
              <a:t> </a:t>
            </a:r>
            <a:r>
              <a:rPr kumimoji="1" lang="ja-JP" altLang="en-US"/>
              <a:t>ミームが拡散される確率</a:t>
            </a:r>
          </a:p>
        </p:txBody>
      </p:sp>
      <p:sp>
        <p:nvSpPr>
          <p:cNvPr id="3" name="スライド番号プレースホルダー 2">
            <a:extLst>
              <a:ext uri="{FF2B5EF4-FFF2-40B4-BE49-F238E27FC236}">
                <a16:creationId xmlns:a16="http://schemas.microsoft.com/office/drawing/2014/main" id="{AF068C6E-3BB0-9F4E-B87B-E4CD5EA7C3B2}"/>
              </a:ext>
            </a:extLst>
          </p:cNvPr>
          <p:cNvSpPr>
            <a:spLocks noGrp="1"/>
          </p:cNvSpPr>
          <p:nvPr>
            <p:ph type="sldNum" sz="quarter" idx="12"/>
          </p:nvPr>
        </p:nvSpPr>
        <p:spPr/>
        <p:txBody>
          <a:bodyPr/>
          <a:lstStyle/>
          <a:p>
            <a:fld id="{3E48B941-74AF-4648-A5A2-DF81533F4F8C}" type="slidenum">
              <a:rPr kumimoji="1" lang="ja-JP" altLang="en-US" smtClean="0"/>
              <a:t>11</a:t>
            </a:fld>
            <a:endParaRPr kumimoji="1" lang="ja-JP" altLang="en-US" dirty="0"/>
          </a:p>
        </p:txBody>
      </p:sp>
      <p:sp>
        <p:nvSpPr>
          <p:cNvPr id="4" name="タイトル 3">
            <a:extLst>
              <a:ext uri="{FF2B5EF4-FFF2-40B4-BE49-F238E27FC236}">
                <a16:creationId xmlns:a16="http://schemas.microsoft.com/office/drawing/2014/main" id="{43C4C8E7-322C-2740-8C16-ECD378CFB53C}"/>
              </a:ext>
            </a:extLst>
          </p:cNvPr>
          <p:cNvSpPr>
            <a:spLocks noGrp="1"/>
          </p:cNvSpPr>
          <p:nvPr>
            <p:ph type="title"/>
          </p:nvPr>
        </p:nvSpPr>
        <p:spPr/>
        <p:txBody>
          <a:bodyPr/>
          <a:lstStyle/>
          <a:p>
            <a:r>
              <a:rPr kumimoji="1" lang="ja-JP" altLang="en-US"/>
              <a:t>評価｜人種差別ミームの拡散効率</a:t>
            </a:r>
          </a:p>
        </p:txBody>
      </p:sp>
      <p:sp>
        <p:nvSpPr>
          <p:cNvPr id="15" name="テキスト ボックス 14">
            <a:extLst>
              <a:ext uri="{FF2B5EF4-FFF2-40B4-BE49-F238E27FC236}">
                <a16:creationId xmlns:a16="http://schemas.microsoft.com/office/drawing/2014/main" id="{5260676C-7063-C64C-A508-D0D55F4187F1}"/>
              </a:ext>
            </a:extLst>
          </p:cNvPr>
          <p:cNvSpPr txBox="1"/>
          <p:nvPr/>
        </p:nvSpPr>
        <p:spPr>
          <a:xfrm>
            <a:off x="790194" y="3575956"/>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cxnSp>
        <p:nvCxnSpPr>
          <p:cNvPr id="14" name="直線コネクタ 13">
            <a:extLst>
              <a:ext uri="{FF2B5EF4-FFF2-40B4-BE49-F238E27FC236}">
                <a16:creationId xmlns:a16="http://schemas.microsoft.com/office/drawing/2014/main" id="{4EF92CF6-7E69-8846-8CC4-991E11858D7A}"/>
              </a:ext>
            </a:extLst>
          </p:cNvPr>
          <p:cNvCxnSpPr>
            <a:cxnSpLocks/>
            <a:stCxn id="12" idx="0"/>
          </p:cNvCxnSpPr>
          <p:nvPr/>
        </p:nvCxnSpPr>
        <p:spPr>
          <a:xfrm flipH="1" flipV="1">
            <a:off x="5630091" y="2233749"/>
            <a:ext cx="1760108" cy="53839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E2521619-ECC9-5A42-91F1-D602DC537E42}"/>
              </a:ext>
            </a:extLst>
          </p:cNvPr>
          <p:cNvSpPr txBox="1"/>
          <p:nvPr/>
        </p:nvSpPr>
        <p:spPr>
          <a:xfrm>
            <a:off x="3941776" y="6139541"/>
            <a:ext cx="1989792" cy="369332"/>
          </a:xfrm>
          <a:prstGeom prst="rect">
            <a:avLst/>
          </a:prstGeom>
          <a:solidFill>
            <a:schemeClr val="bg1"/>
          </a:solidFill>
        </p:spPr>
        <p:txBody>
          <a:bodyPr wrap="squar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sp>
        <p:nvSpPr>
          <p:cNvPr id="17" name="コンテンツ プレースホルダー 2">
            <a:extLst>
              <a:ext uri="{FF2B5EF4-FFF2-40B4-BE49-F238E27FC236}">
                <a16:creationId xmlns:a16="http://schemas.microsoft.com/office/drawing/2014/main" id="{75548024-5C38-2940-9D0B-74884916ABB3}"/>
              </a:ext>
            </a:extLst>
          </p:cNvPr>
          <p:cNvSpPr txBox="1">
            <a:spLocks/>
          </p:cNvSpPr>
          <p:nvPr/>
        </p:nvSpPr>
        <p:spPr>
          <a:xfrm>
            <a:off x="939115" y="1609326"/>
            <a:ext cx="4695568" cy="824955"/>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T_D</a:t>
            </a:r>
            <a:r>
              <a:rPr lang="ja-JP" altLang="en-US" b="1"/>
              <a:t> にミームを投稿すると</a:t>
            </a:r>
            <a:br>
              <a:rPr lang="en-US" altLang="ja-JP" b="1" dirty="0"/>
            </a:br>
            <a:r>
              <a:rPr lang="ja-JP" altLang="en-US" b="1"/>
              <a:t>他の</a:t>
            </a:r>
            <a:r>
              <a:rPr lang="en-US" altLang="ja-JP" b="1" dirty="0"/>
              <a:t> SNS </a:t>
            </a:r>
            <a:r>
              <a:rPr lang="ja-JP" altLang="en-US" b="1"/>
              <a:t>に広がる可能性が高い</a:t>
            </a:r>
            <a:endParaRPr lang="ja-JP" altLang="en-US" b="1" dirty="0"/>
          </a:p>
        </p:txBody>
      </p:sp>
      <p:sp>
        <p:nvSpPr>
          <p:cNvPr id="19" name="正方形/長方形 18">
            <a:extLst>
              <a:ext uri="{FF2B5EF4-FFF2-40B4-BE49-F238E27FC236}">
                <a16:creationId xmlns:a16="http://schemas.microsoft.com/office/drawing/2014/main" id="{2B331EB2-4506-734A-A260-DE1A24237C86}"/>
              </a:ext>
            </a:extLst>
          </p:cNvPr>
          <p:cNvSpPr/>
          <p:nvPr/>
        </p:nvSpPr>
        <p:spPr>
          <a:xfrm>
            <a:off x="6505347" y="1722123"/>
            <a:ext cx="2154757" cy="646331"/>
          </a:xfrm>
          <a:prstGeom prst="rect">
            <a:avLst/>
          </a:prstGeom>
          <a:ln w="38100">
            <a:solidFill>
              <a:schemeClr val="accent1"/>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p>
        </p:txBody>
      </p:sp>
      <p:graphicFrame>
        <p:nvGraphicFramePr>
          <p:cNvPr id="7" name="表 6">
            <a:extLst>
              <a:ext uri="{FF2B5EF4-FFF2-40B4-BE49-F238E27FC236}">
                <a16:creationId xmlns:a16="http://schemas.microsoft.com/office/drawing/2014/main" id="{8CBE657F-7C74-904C-AADC-C3B82F3ACC1D}"/>
              </a:ext>
            </a:extLst>
          </p:cNvPr>
          <p:cNvGraphicFramePr>
            <a:graphicFrameLocks noGrp="1"/>
          </p:cNvGraphicFramePr>
          <p:nvPr>
            <p:extLst>
              <p:ext uri="{D42A27DB-BD31-4B8C-83A1-F6EECF244321}">
                <p14:modId xmlns:p14="http://schemas.microsoft.com/office/powerpoint/2010/main" val="37744862"/>
              </p:ext>
            </p:extLst>
          </p:nvPr>
        </p:nvGraphicFramePr>
        <p:xfrm>
          <a:off x="1587296" y="2827338"/>
          <a:ext cx="6317838" cy="3278495"/>
        </p:xfrm>
        <a:graphic>
          <a:graphicData uri="http://schemas.openxmlformats.org/drawingml/2006/table">
            <a:tbl>
              <a:tblPr>
                <a:tableStyleId>{5C22544A-7EE6-4342-B048-85BDC9FD1C3A}</a:tableStyleId>
              </a:tblPr>
              <a:tblGrid>
                <a:gridCol w="1052973">
                  <a:extLst>
                    <a:ext uri="{9D8B030D-6E8A-4147-A177-3AD203B41FA5}">
                      <a16:colId xmlns:a16="http://schemas.microsoft.com/office/drawing/2014/main" val="2144738899"/>
                    </a:ext>
                  </a:extLst>
                </a:gridCol>
                <a:gridCol w="1052973">
                  <a:extLst>
                    <a:ext uri="{9D8B030D-6E8A-4147-A177-3AD203B41FA5}">
                      <a16:colId xmlns:a16="http://schemas.microsoft.com/office/drawing/2014/main" val="3334503838"/>
                    </a:ext>
                  </a:extLst>
                </a:gridCol>
                <a:gridCol w="1052973">
                  <a:extLst>
                    <a:ext uri="{9D8B030D-6E8A-4147-A177-3AD203B41FA5}">
                      <a16:colId xmlns:a16="http://schemas.microsoft.com/office/drawing/2014/main" val="3237282340"/>
                    </a:ext>
                  </a:extLst>
                </a:gridCol>
                <a:gridCol w="1052973">
                  <a:extLst>
                    <a:ext uri="{9D8B030D-6E8A-4147-A177-3AD203B41FA5}">
                      <a16:colId xmlns:a16="http://schemas.microsoft.com/office/drawing/2014/main" val="70824704"/>
                    </a:ext>
                  </a:extLst>
                </a:gridCol>
                <a:gridCol w="1052973">
                  <a:extLst>
                    <a:ext uri="{9D8B030D-6E8A-4147-A177-3AD203B41FA5}">
                      <a16:colId xmlns:a16="http://schemas.microsoft.com/office/drawing/2014/main" val="3286219095"/>
                    </a:ext>
                  </a:extLst>
                </a:gridCol>
                <a:gridCol w="1052973">
                  <a:extLst>
                    <a:ext uri="{9D8B030D-6E8A-4147-A177-3AD203B41FA5}">
                      <a16:colId xmlns:a16="http://schemas.microsoft.com/office/drawing/2014/main" val="2412040231"/>
                    </a:ext>
                  </a:extLst>
                </a:gridCol>
              </a:tblGrid>
              <a:tr h="655699">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0.4%</a:t>
                      </a:r>
                      <a:br>
                        <a:rPr lang="en" sz="1400" u="none" strike="noStrike">
                          <a:effectLst/>
                        </a:rPr>
                      </a:br>
                      <a:r>
                        <a:rPr lang="en" sz="1400" u="none" strike="noStrike">
                          <a:effectLst/>
                        </a:rPr>
                        <a:t>NR : 1.5%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dirty="0">
                          <a:effectLst/>
                        </a:rPr>
                        <a:t>R : 0.3%</a:t>
                      </a:r>
                      <a:br>
                        <a:rPr lang="en" sz="1400" u="none" strike="noStrike" dirty="0">
                          <a:effectLst/>
                        </a:rPr>
                      </a:br>
                      <a:r>
                        <a:rPr lang="en" sz="1400" u="none" strike="noStrike" dirty="0">
                          <a:effectLst/>
                        </a:rPr>
                        <a:t>NR : 1.8%</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1.1%</a:t>
                      </a:r>
                      <a:br>
                        <a:rPr lang="en" sz="1400" u="none" strike="noStrike">
                          <a:effectLst/>
                        </a:rPr>
                      </a:br>
                      <a:r>
                        <a:rPr lang="en" sz="1400" u="none" strike="noStrike">
                          <a:effectLst/>
                        </a:rPr>
                        <a:t>NR : 4.5%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28229278"/>
                  </a:ext>
                </a:extLst>
              </a:tr>
              <a:tr h="655699">
                <a:tc>
                  <a:txBody>
                    <a:bodyPr/>
                    <a:lstStyle/>
                    <a:p>
                      <a:pPr algn="ctr" fontAlgn="ctr"/>
                      <a:r>
                        <a:rPr lang="en" sz="1400" u="none" strike="noStrike">
                          <a:effectLst/>
                        </a:rPr>
                        <a:t>R : 5.1%</a:t>
                      </a:r>
                      <a:br>
                        <a:rPr lang="en" sz="1400" u="none" strike="noStrike">
                          <a:effectLst/>
                        </a:rPr>
                      </a:br>
                      <a:r>
                        <a:rPr lang="en" sz="1400" u="none" strike="noStrike">
                          <a:effectLst/>
                        </a:rPr>
                        <a:t>NR : 3.3%</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2.9%</a:t>
                      </a:r>
                      <a:br>
                        <a:rPr lang="en" sz="1400" u="none" strike="noStrike">
                          <a:effectLst/>
                        </a:rPr>
                      </a:br>
                      <a:r>
                        <a:rPr lang="en" sz="1400" u="none" strike="noStrike">
                          <a:effectLst/>
                        </a:rPr>
                        <a:t>NR : 7.1%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0.7%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1.4%</a:t>
                      </a:r>
                      <a:br>
                        <a:rPr lang="en" sz="1400" u="none" strike="noStrike">
                          <a:effectLst/>
                        </a:rPr>
                      </a:br>
                      <a:r>
                        <a:rPr lang="en" sz="1400" u="none" strike="noStrike">
                          <a:effectLst/>
                        </a:rPr>
                        <a:t>NR : 1.3%</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9.5%</a:t>
                      </a:r>
                      <a:br>
                        <a:rPr lang="en" sz="1400" u="none" strike="noStrike">
                          <a:effectLst/>
                        </a:rPr>
                      </a:br>
                      <a:r>
                        <a:rPr lang="en" sz="1400" u="none" strike="noStrike">
                          <a:effectLst/>
                        </a:rPr>
                        <a:t>NR : 12.4%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45069196"/>
                  </a:ext>
                </a:extLst>
              </a:tr>
              <a:tr h="655699">
                <a:tc>
                  <a:txBody>
                    <a:bodyPr/>
                    <a:lstStyle/>
                    <a:p>
                      <a:pPr algn="ctr" fontAlgn="ctr"/>
                      <a:r>
                        <a:rPr lang="en" sz="1400" u="none" strike="noStrike">
                          <a:effectLst/>
                        </a:rPr>
                        <a:t>R : 2.4%</a:t>
                      </a:r>
                      <a:br>
                        <a:rPr lang="en" sz="1400" u="none" strike="noStrike">
                          <a:effectLst/>
                        </a:rPr>
                      </a:br>
                      <a:r>
                        <a:rPr lang="en" sz="1400" u="none" strike="noStrike">
                          <a:effectLst/>
                        </a:rPr>
                        <a:t>NR : 1.7%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dirty="0">
                          <a:effectLst/>
                        </a:rPr>
                        <a:t>R : 1.9%</a:t>
                      </a:r>
                      <a:br>
                        <a:rPr lang="en" sz="1400" u="none" strike="noStrike" dirty="0">
                          <a:effectLst/>
                        </a:rPr>
                      </a:br>
                      <a:r>
                        <a:rPr lang="en" sz="1400" u="none" strike="noStrike" dirty="0">
                          <a:effectLst/>
                        </a:rPr>
                        <a:t>NR : 2.3%</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0.1%</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0.3%</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4.7%</a:t>
                      </a:r>
                      <a:br>
                        <a:rPr lang="en" sz="1400" u="none" strike="noStrike">
                          <a:effectLst/>
                        </a:rPr>
                      </a:br>
                      <a:r>
                        <a:rPr lang="en" sz="1400" u="none" strike="noStrike">
                          <a:effectLst/>
                        </a:rPr>
                        <a:t>NR : 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87759556"/>
                  </a:ext>
                </a:extLst>
              </a:tr>
              <a:tr h="655699">
                <a:tc>
                  <a:txBody>
                    <a:bodyPr/>
                    <a:lstStyle/>
                    <a:p>
                      <a:pPr algn="ctr" fontAlgn="ctr"/>
                      <a:r>
                        <a:rPr lang="en" sz="1400" u="none" strike="noStrike">
                          <a:effectLst/>
                        </a:rPr>
                        <a:t>R : 5.3%</a:t>
                      </a:r>
                      <a:br>
                        <a:rPr lang="en" sz="1400" u="none" strike="noStrike">
                          <a:effectLst/>
                        </a:rPr>
                      </a:br>
                      <a:r>
                        <a:rPr lang="en" sz="1400" u="none" strike="noStrike">
                          <a:effectLst/>
                        </a:rPr>
                        <a:t>NR : 3.0%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a:effectLst/>
                        </a:rPr>
                        <a:t>R : 4.0%</a:t>
                      </a:r>
                      <a:br>
                        <a:rPr lang="en" sz="1400" u="none" strike="noStrike">
                          <a:effectLst/>
                        </a:rPr>
                      </a:br>
                      <a:r>
                        <a:rPr lang="en" sz="1400" u="none" strike="noStrike">
                          <a:effectLst/>
                        </a:rPr>
                        <a:t>NR : 1.9%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0.5%</a:t>
                      </a:r>
                      <a:br>
                        <a:rPr lang="en" sz="1400" u="none" strike="noStrike">
                          <a:effectLst/>
                        </a:rPr>
                      </a:br>
                      <a:r>
                        <a:rPr lang="en" sz="1400" u="none" strike="noStrike">
                          <a:effectLst/>
                        </a:rPr>
                        <a:t>NR : 3.1%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1.0%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10.0%</a:t>
                      </a:r>
                      <a:br>
                        <a:rPr lang="en" sz="1400" u="none" strike="noStrike">
                          <a:effectLst/>
                        </a:rPr>
                      </a:br>
                      <a:r>
                        <a:rPr lang="en" sz="1400" u="none" strike="noStrike">
                          <a:effectLst/>
                        </a:rPr>
                        <a:t>NR : 9.1%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1963853"/>
                  </a:ext>
                </a:extLst>
              </a:tr>
              <a:tr h="655699">
                <a:tc>
                  <a:txBody>
                    <a:bodyPr/>
                    <a:lstStyle/>
                    <a:p>
                      <a:pPr algn="ctr" fontAlgn="ctr"/>
                      <a:r>
                        <a:rPr lang="en" sz="1400" u="none" strike="noStrike">
                          <a:effectLst/>
                        </a:rPr>
                        <a:t>R : 6.3%</a:t>
                      </a:r>
                      <a:br>
                        <a:rPr lang="en" sz="1400" u="none" strike="noStrike">
                          <a:effectLst/>
                        </a:rPr>
                      </a:br>
                      <a:r>
                        <a:rPr lang="en" sz="1400" u="none" strike="noStrike">
                          <a:effectLst/>
                        </a:rPr>
                        <a:t>NR : 13.6%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12.2%</a:t>
                      </a:r>
                      <a:br>
                        <a:rPr lang="en" sz="1400" u="none" strike="noStrike">
                          <a:effectLst/>
                        </a:rPr>
                      </a:br>
                      <a:r>
                        <a:rPr lang="en" sz="1400" u="none" strike="noStrike">
                          <a:effectLst/>
                        </a:rPr>
                        <a:t>NR : 15.0%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2.5%</a:t>
                      </a:r>
                      <a:br>
                        <a:rPr lang="en" sz="1400" u="none" strike="noStrike">
                          <a:effectLst/>
                        </a:rPr>
                      </a:br>
                      <a:r>
                        <a:rPr lang="en" sz="1400" u="none" strike="noStrike">
                          <a:effectLst/>
                        </a:rPr>
                        <a:t>NR : 12.6%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2.3%</a:t>
                      </a:r>
                      <a:br>
                        <a:rPr lang="en" sz="1400" u="none" strike="noStrike">
                          <a:effectLst/>
                        </a:rPr>
                      </a:br>
                      <a:r>
                        <a:rPr lang="en" sz="1400" u="none" strike="noStrike">
                          <a:effectLst/>
                        </a:rPr>
                        <a:t>NR : 5.1%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dirty="0">
                          <a:effectLst/>
                        </a:rPr>
                        <a:t>R : 23.3%</a:t>
                      </a:r>
                      <a:br>
                        <a:rPr lang="en" sz="1400" u="none" strike="noStrike" dirty="0">
                          <a:effectLst/>
                        </a:rPr>
                      </a:br>
                      <a:r>
                        <a:rPr lang="en" sz="1400" u="none" strike="noStrike" dirty="0">
                          <a:effectLst/>
                        </a:rPr>
                        <a:t>NR : 46.2%</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87414"/>
                  </a:ext>
                </a:extLst>
              </a:tr>
            </a:tbl>
          </a:graphicData>
        </a:graphic>
      </p:graphicFrame>
      <p:sp>
        <p:nvSpPr>
          <p:cNvPr id="12" name="正方形/長方形 11">
            <a:extLst>
              <a:ext uri="{FF2B5EF4-FFF2-40B4-BE49-F238E27FC236}">
                <a16:creationId xmlns:a16="http://schemas.microsoft.com/office/drawing/2014/main" id="{FDB5D1CB-7140-8649-8272-32CDDF0CBFF7}"/>
              </a:ext>
            </a:extLst>
          </p:cNvPr>
          <p:cNvSpPr/>
          <p:nvPr/>
        </p:nvSpPr>
        <p:spPr>
          <a:xfrm>
            <a:off x="6815990" y="2772142"/>
            <a:ext cx="1148418" cy="33743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13" name="正方形/長方形 12">
            <a:extLst>
              <a:ext uri="{FF2B5EF4-FFF2-40B4-BE49-F238E27FC236}">
                <a16:creationId xmlns:a16="http://schemas.microsoft.com/office/drawing/2014/main" id="{5734F3BE-A88A-2546-A000-EE1D97BD80FD}"/>
              </a:ext>
            </a:extLst>
          </p:cNvPr>
          <p:cNvSpPr/>
          <p:nvPr/>
        </p:nvSpPr>
        <p:spPr>
          <a:xfrm>
            <a:off x="6887497" y="5516355"/>
            <a:ext cx="973393" cy="5452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20" name="直線コネクタ 19">
            <a:extLst>
              <a:ext uri="{FF2B5EF4-FFF2-40B4-BE49-F238E27FC236}">
                <a16:creationId xmlns:a16="http://schemas.microsoft.com/office/drawing/2014/main" id="{069CAC7E-2B3A-BA43-9CF1-14D88A572273}"/>
              </a:ext>
            </a:extLst>
          </p:cNvPr>
          <p:cNvCxnSpPr>
            <a:cxnSpLocks/>
          </p:cNvCxnSpPr>
          <p:nvPr/>
        </p:nvCxnSpPr>
        <p:spPr>
          <a:xfrm>
            <a:off x="1567544" y="2821577"/>
            <a:ext cx="5303519" cy="327877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3041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59250DB-9EC3-5543-99BF-D28D84355813}"/>
              </a:ext>
            </a:extLst>
          </p:cNvPr>
          <p:cNvSpPr>
            <a:spLocks noGrp="1"/>
          </p:cNvSpPr>
          <p:nvPr>
            <p:ph idx="1"/>
          </p:nvPr>
        </p:nvSpPr>
        <p:spPr>
          <a:xfrm>
            <a:off x="628649" y="1171580"/>
            <a:ext cx="8132291" cy="5313363"/>
          </a:xfrm>
        </p:spPr>
        <p:txBody>
          <a:bodyPr>
            <a:normAutofit/>
          </a:bodyPr>
          <a:lstStyle/>
          <a:p>
            <a:r>
              <a:rPr kumimoji="1" lang="en-US" altLang="ja-JP" dirty="0"/>
              <a:t> </a:t>
            </a:r>
            <a:r>
              <a:rPr lang="en-US" altLang="ja-JP" dirty="0"/>
              <a:t>Web </a:t>
            </a:r>
            <a:r>
              <a:rPr lang="ja-JP" altLang="en-US"/>
              <a:t>の台頭</a:t>
            </a:r>
            <a:endParaRPr lang="en-US" altLang="ja-JP" dirty="0"/>
          </a:p>
          <a:p>
            <a:pPr lvl="1"/>
            <a:r>
              <a:rPr lang="ja-JP" altLang="en-US"/>
              <a:t>政治思想や信条の拡散にミームを利用</a:t>
            </a:r>
            <a:endParaRPr lang="en-US" altLang="ja-JP" dirty="0"/>
          </a:p>
          <a:p>
            <a:r>
              <a:rPr lang="en-US" altLang="ja-JP" dirty="0"/>
              <a:t> </a:t>
            </a:r>
            <a:r>
              <a:rPr lang="ja-JP" altLang="en-US"/>
              <a:t>攻撃的なミームの排除</a:t>
            </a:r>
            <a:r>
              <a:rPr lang="en-US" altLang="ja-JP" dirty="0"/>
              <a:t>, </a:t>
            </a:r>
            <a:r>
              <a:rPr lang="ja-JP" altLang="en-US"/>
              <a:t>特定の需要増加</a:t>
            </a:r>
            <a:endParaRPr lang="en-US" altLang="ja-JP" dirty="0"/>
          </a:p>
          <a:p>
            <a:pPr lvl="1"/>
            <a:r>
              <a:rPr lang="ja-JP" altLang="en-US"/>
              <a:t>ミームの起源と影響力を解釈できるツールは少ない</a:t>
            </a:r>
            <a:endParaRPr lang="en-US" altLang="ja-JP" dirty="0"/>
          </a:p>
          <a:p>
            <a:r>
              <a:rPr lang="en-US" altLang="ja-JP" dirty="0"/>
              <a:t> </a:t>
            </a:r>
            <a:r>
              <a:rPr lang="ja-JP" altLang="en-US"/>
              <a:t>複数</a:t>
            </a:r>
            <a:r>
              <a:rPr lang="en-US" altLang="ja-JP" dirty="0"/>
              <a:t> SNS </a:t>
            </a:r>
            <a:r>
              <a:rPr lang="ja-JP" altLang="en-US"/>
              <a:t>のミームを意味付け</a:t>
            </a:r>
            <a:endParaRPr lang="en-US" altLang="ja-JP" dirty="0"/>
          </a:p>
          <a:p>
            <a:pPr lvl="1"/>
            <a:r>
              <a:rPr lang="ja-JP" altLang="en-US"/>
              <a:t>人種差別的ミームが</a:t>
            </a:r>
            <a:r>
              <a:rPr lang="en-US" altLang="ja-JP" dirty="0"/>
              <a:t> Fringe </a:t>
            </a:r>
            <a:r>
              <a:rPr lang="ja-JP" altLang="en-US"/>
              <a:t>に多く投稿</a:t>
            </a:r>
            <a:endParaRPr lang="en-US" altLang="ja-JP" dirty="0"/>
          </a:p>
          <a:p>
            <a:pPr lvl="1"/>
            <a:r>
              <a:rPr lang="ja-JP" altLang="en-US"/>
              <a:t>政治的ミームは普遍的に存在</a:t>
            </a:r>
            <a:endParaRPr lang="en-US" altLang="ja-JP" dirty="0"/>
          </a:p>
          <a:p>
            <a:pPr lvl="1"/>
            <a:r>
              <a:rPr lang="ja-JP" altLang="en-US"/>
              <a:t>実世界の出来事は政治的ミームの投稿数に影響</a:t>
            </a:r>
            <a:endParaRPr lang="en-US" altLang="ja-JP" dirty="0"/>
          </a:p>
          <a:p>
            <a:r>
              <a:rPr lang="ja-JP" altLang="en-US"/>
              <a:t>複数</a:t>
            </a:r>
            <a:r>
              <a:rPr lang="en-US" altLang="ja-JP" dirty="0"/>
              <a:t> SNS </a:t>
            </a:r>
            <a:r>
              <a:rPr lang="ja-JP" altLang="en-US"/>
              <a:t>に渡るミームの拡散を分析</a:t>
            </a:r>
            <a:endParaRPr lang="en-US" altLang="ja-JP" dirty="0"/>
          </a:p>
          <a:p>
            <a:pPr lvl="1"/>
            <a:r>
              <a:rPr lang="en-US" altLang="ja-JP" dirty="0"/>
              <a:t>/pol/</a:t>
            </a:r>
            <a:r>
              <a:rPr lang="ja-JP" altLang="en-US"/>
              <a:t> の他の</a:t>
            </a:r>
            <a:r>
              <a:rPr lang="en-US" altLang="ja-JP" dirty="0"/>
              <a:t> SNS </a:t>
            </a:r>
            <a:r>
              <a:rPr lang="ja-JP" altLang="en-US"/>
              <a:t>への影響力が最大</a:t>
            </a:r>
            <a:endParaRPr lang="en-US" altLang="ja-JP" dirty="0"/>
          </a:p>
          <a:p>
            <a:pPr lvl="1"/>
            <a:r>
              <a:rPr lang="en-US" altLang="ja-JP" dirty="0"/>
              <a:t>T_D </a:t>
            </a:r>
            <a:r>
              <a:rPr lang="ja-JP" altLang="en-US"/>
              <a:t>にミームを投稿すると他の </a:t>
            </a:r>
            <a:r>
              <a:rPr lang="en-US" altLang="ja-JP" dirty="0"/>
              <a:t>SNS </a:t>
            </a:r>
            <a:r>
              <a:rPr lang="ja-JP" altLang="en-US"/>
              <a:t>に広がる可能性が高い</a:t>
            </a:r>
          </a:p>
          <a:p>
            <a:pPr lvl="1"/>
            <a:endParaRPr lang="en-US" altLang="ja-JP" dirty="0"/>
          </a:p>
          <a:p>
            <a:pPr lvl="1"/>
            <a:endParaRPr kumimoji="1" lang="ja-JP" altLang="en-US"/>
          </a:p>
        </p:txBody>
      </p:sp>
      <p:sp>
        <p:nvSpPr>
          <p:cNvPr id="3" name="スライド番号プレースホルダー 2">
            <a:extLst>
              <a:ext uri="{FF2B5EF4-FFF2-40B4-BE49-F238E27FC236}">
                <a16:creationId xmlns:a16="http://schemas.microsoft.com/office/drawing/2014/main" id="{0488D3FE-7F2F-E74D-8625-7D4E3FADA3CC}"/>
              </a:ext>
            </a:extLst>
          </p:cNvPr>
          <p:cNvSpPr>
            <a:spLocks noGrp="1"/>
          </p:cNvSpPr>
          <p:nvPr>
            <p:ph type="sldNum" sz="quarter" idx="12"/>
          </p:nvPr>
        </p:nvSpPr>
        <p:spPr/>
        <p:txBody>
          <a:bodyPr/>
          <a:lstStyle/>
          <a:p>
            <a:fld id="{3E48B941-74AF-4648-A5A2-DF81533F4F8C}" type="slidenum">
              <a:rPr kumimoji="1" lang="ja-JP" altLang="en-US" smtClean="0"/>
              <a:t>12</a:t>
            </a:fld>
            <a:endParaRPr kumimoji="1" lang="ja-JP" altLang="en-US" dirty="0"/>
          </a:p>
        </p:txBody>
      </p:sp>
      <p:sp>
        <p:nvSpPr>
          <p:cNvPr id="4" name="タイトル 3">
            <a:extLst>
              <a:ext uri="{FF2B5EF4-FFF2-40B4-BE49-F238E27FC236}">
                <a16:creationId xmlns:a16="http://schemas.microsoft.com/office/drawing/2014/main" id="{611FC64B-A262-7542-8E2F-A2AF134EE3D4}"/>
              </a:ext>
            </a:extLst>
          </p:cNvPr>
          <p:cNvSpPr>
            <a:spLocks noGrp="1"/>
          </p:cNvSpPr>
          <p:nvPr>
            <p:ph type="title"/>
          </p:nvPr>
        </p:nvSpPr>
        <p:spPr/>
        <p:txBody>
          <a:bodyPr/>
          <a:lstStyle/>
          <a:p>
            <a:r>
              <a:rPr kumimoji="1" lang="ja-JP" altLang="en-US"/>
              <a:t>まとめ</a:t>
            </a:r>
          </a:p>
        </p:txBody>
      </p:sp>
    </p:spTree>
    <p:extLst>
      <p:ext uri="{BB962C8B-B14F-4D97-AF65-F5344CB8AC3E}">
        <p14:creationId xmlns:p14="http://schemas.microsoft.com/office/powerpoint/2010/main" val="3048357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2849B6D-59BB-3C42-99D3-039410F75D2D}"/>
              </a:ext>
            </a:extLst>
          </p:cNvPr>
          <p:cNvSpPr>
            <a:spLocks noGrp="1"/>
          </p:cNvSpPr>
          <p:nvPr>
            <p:ph idx="1"/>
          </p:nvPr>
        </p:nvSpPr>
        <p:spPr>
          <a:xfrm>
            <a:off x="628649" y="1171580"/>
            <a:ext cx="8224405" cy="5326202"/>
          </a:xfrm>
        </p:spPr>
        <p:txBody>
          <a:bodyPr>
            <a:normAutofit/>
          </a:bodyPr>
          <a:lstStyle/>
          <a:p>
            <a:r>
              <a:rPr lang="en-US" altLang="ja-JP" dirty="0"/>
              <a:t> Web </a:t>
            </a:r>
            <a:r>
              <a:rPr lang="ja-JP" altLang="en-US"/>
              <a:t>の台頭</a:t>
            </a:r>
            <a:endParaRPr lang="en-US" altLang="ja-JP" dirty="0"/>
          </a:p>
          <a:p>
            <a:pPr lvl="1"/>
            <a:r>
              <a:rPr lang="ja-JP" altLang="en-US"/>
              <a:t>考え</a:t>
            </a:r>
            <a:r>
              <a:rPr lang="en-US" altLang="ja-JP" dirty="0"/>
              <a:t>, </a:t>
            </a:r>
            <a:r>
              <a:rPr lang="ja-JP" altLang="en-US"/>
              <a:t>文化</a:t>
            </a:r>
            <a:r>
              <a:rPr lang="en-US" altLang="ja-JP" dirty="0"/>
              <a:t>, </a:t>
            </a:r>
            <a:r>
              <a:rPr lang="ja-JP" altLang="en-US"/>
              <a:t>画像</a:t>
            </a:r>
            <a:r>
              <a:rPr lang="en-US" altLang="ja-JP" dirty="0"/>
              <a:t>, </a:t>
            </a:r>
            <a:r>
              <a:rPr lang="ja-JP" altLang="en-US"/>
              <a:t>映像などが今までにない速度で拡散</a:t>
            </a:r>
            <a:endParaRPr kumimoji="1" lang="en-US" altLang="ja-JP" dirty="0"/>
          </a:p>
          <a:p>
            <a:r>
              <a:rPr kumimoji="1" lang="en-US" altLang="ja-JP" dirty="0"/>
              <a:t> </a:t>
            </a:r>
            <a:r>
              <a:rPr kumimoji="1" lang="ja-JP" altLang="en-US"/>
              <a:t>政治思想や信条の拡散に</a:t>
            </a:r>
            <a:r>
              <a:rPr kumimoji="1" lang="ja-JP" altLang="en-US" b="1">
                <a:solidFill>
                  <a:schemeClr val="accent1"/>
                </a:solidFill>
              </a:rPr>
              <a:t>ミーム</a:t>
            </a:r>
            <a:r>
              <a:rPr kumimoji="1" lang="en-US" altLang="ja-JP" b="1" dirty="0">
                <a:solidFill>
                  <a:schemeClr val="accent1"/>
                </a:solidFill>
              </a:rPr>
              <a:t> (meme) </a:t>
            </a:r>
            <a:r>
              <a:rPr lang="ja-JP" altLang="en-US"/>
              <a:t>を利用</a:t>
            </a:r>
            <a:endParaRPr lang="en-US" altLang="ja-JP" dirty="0"/>
          </a:p>
          <a:p>
            <a:pPr lvl="1"/>
            <a:r>
              <a:rPr kumimoji="1" lang="ja-JP" altLang="en-US"/>
              <a:t>ミーム</a:t>
            </a:r>
            <a:r>
              <a:rPr kumimoji="1" lang="en-US" altLang="ja-JP" dirty="0"/>
              <a:t> : </a:t>
            </a:r>
            <a:r>
              <a:rPr kumimoji="1" lang="ja-JP" altLang="en-US"/>
              <a:t>インターネットで流行する画像や言い回し</a:t>
            </a:r>
            <a:endParaRPr kumimoji="1" lang="en-US" altLang="ja-JP" dirty="0"/>
          </a:p>
          <a:p>
            <a:r>
              <a:rPr lang="en-US" altLang="ja-JP" dirty="0"/>
              <a:t> </a:t>
            </a:r>
            <a:r>
              <a:rPr lang="ja-JP" altLang="en-US"/>
              <a:t>攻撃的なミームの</a:t>
            </a:r>
            <a:r>
              <a:rPr kumimoji="1" lang="ja-JP" altLang="en-US"/>
              <a:t>特定</a:t>
            </a:r>
            <a:r>
              <a:rPr kumimoji="1" lang="en-US" altLang="ja-JP" dirty="0"/>
              <a:t>, </a:t>
            </a:r>
            <a:r>
              <a:rPr kumimoji="1" lang="ja-JP" altLang="en-US"/>
              <a:t>排除の需要増加</a:t>
            </a:r>
            <a:endParaRPr kumimoji="1" lang="en-US" altLang="ja-JP" dirty="0"/>
          </a:p>
          <a:p>
            <a:pPr lvl="1"/>
            <a:r>
              <a:rPr lang="en-US" altLang="ja-JP" dirty="0"/>
              <a:t>e.</a:t>
            </a:r>
            <a:r>
              <a:rPr kumimoji="1" lang="en-US" altLang="ja-JP" dirty="0"/>
              <a:t>g</a:t>
            </a:r>
            <a:r>
              <a:rPr lang="en-US" altLang="ja-JP" dirty="0"/>
              <a:t>., </a:t>
            </a:r>
            <a:r>
              <a:rPr kumimoji="1" lang="ja-JP" altLang="en-US">
                <a:solidFill>
                  <a:schemeClr val="accent1"/>
                </a:solidFill>
              </a:rPr>
              <a:t>人種差別的</a:t>
            </a:r>
            <a:r>
              <a:rPr kumimoji="1" lang="en-US" altLang="ja-JP" dirty="0"/>
              <a:t>, </a:t>
            </a:r>
            <a:r>
              <a:rPr kumimoji="1" lang="ja-JP" altLang="en-US">
                <a:solidFill>
                  <a:schemeClr val="accent2"/>
                </a:solidFill>
              </a:rPr>
              <a:t>政治的</a:t>
            </a:r>
            <a:endParaRPr kumimoji="1" lang="en-US" altLang="ja-JP" dirty="0">
              <a:solidFill>
                <a:schemeClr val="accent2"/>
              </a:solidFill>
            </a:endParaRPr>
          </a:p>
        </p:txBody>
      </p:sp>
      <p:sp>
        <p:nvSpPr>
          <p:cNvPr id="4" name="タイトル 3">
            <a:extLst>
              <a:ext uri="{FF2B5EF4-FFF2-40B4-BE49-F238E27FC236}">
                <a16:creationId xmlns:a16="http://schemas.microsoft.com/office/drawing/2014/main" id="{25FDADB1-A7B4-2D45-BDB6-5ADA3CD17C45}"/>
              </a:ext>
            </a:extLst>
          </p:cNvPr>
          <p:cNvSpPr>
            <a:spLocks noGrp="1"/>
          </p:cNvSpPr>
          <p:nvPr>
            <p:ph type="title"/>
          </p:nvPr>
        </p:nvSpPr>
        <p:spPr/>
        <p:txBody>
          <a:bodyPr/>
          <a:lstStyle/>
          <a:p>
            <a:r>
              <a:rPr kumimoji="1" lang="ja-JP" altLang="en-US"/>
              <a:t>背景</a:t>
            </a:r>
          </a:p>
        </p:txBody>
      </p:sp>
      <p:grpSp>
        <p:nvGrpSpPr>
          <p:cNvPr id="9" name="グループ化 8">
            <a:extLst>
              <a:ext uri="{FF2B5EF4-FFF2-40B4-BE49-F238E27FC236}">
                <a16:creationId xmlns:a16="http://schemas.microsoft.com/office/drawing/2014/main" id="{300C4F87-ECFE-6E49-9E3F-85339D414251}"/>
              </a:ext>
            </a:extLst>
          </p:cNvPr>
          <p:cNvGrpSpPr/>
          <p:nvPr/>
        </p:nvGrpSpPr>
        <p:grpSpPr>
          <a:xfrm>
            <a:off x="1100966" y="4736972"/>
            <a:ext cx="6475129" cy="1693599"/>
            <a:chOff x="1100966" y="4481838"/>
            <a:chExt cx="6475129" cy="1693599"/>
          </a:xfrm>
        </p:grpSpPr>
        <p:pic>
          <p:nvPicPr>
            <p:cNvPr id="5" name="図 4">
              <a:extLst>
                <a:ext uri="{FF2B5EF4-FFF2-40B4-BE49-F238E27FC236}">
                  <a16:creationId xmlns:a16="http://schemas.microsoft.com/office/drawing/2014/main" id="{B457B4EC-ABD3-1C46-BB4B-2EEA606173BC}"/>
                </a:ext>
              </a:extLst>
            </p:cNvPr>
            <p:cNvPicPr>
              <a:picLocks noChangeAspect="1"/>
            </p:cNvPicPr>
            <p:nvPr/>
          </p:nvPicPr>
          <p:blipFill>
            <a:blip r:embed="rId3"/>
            <a:stretch>
              <a:fillRect/>
            </a:stretch>
          </p:blipFill>
          <p:spPr>
            <a:xfrm>
              <a:off x="1100966" y="4481838"/>
              <a:ext cx="2858506" cy="1693599"/>
            </a:xfrm>
            <a:prstGeom prst="rect">
              <a:avLst/>
            </a:prstGeom>
            <a:ln w="50800">
              <a:solidFill>
                <a:schemeClr val="tx2"/>
              </a:solidFill>
            </a:ln>
          </p:spPr>
        </p:pic>
        <p:pic>
          <p:nvPicPr>
            <p:cNvPr id="6" name="図 5">
              <a:extLst>
                <a:ext uri="{FF2B5EF4-FFF2-40B4-BE49-F238E27FC236}">
                  <a16:creationId xmlns:a16="http://schemas.microsoft.com/office/drawing/2014/main" id="{F112C4CC-0072-F54E-B83E-93D97D746131}"/>
                </a:ext>
              </a:extLst>
            </p:cNvPr>
            <p:cNvPicPr>
              <a:picLocks noChangeAspect="1"/>
            </p:cNvPicPr>
            <p:nvPr/>
          </p:nvPicPr>
          <p:blipFill>
            <a:blip r:embed="rId4"/>
            <a:stretch>
              <a:fillRect/>
            </a:stretch>
          </p:blipFill>
          <p:spPr>
            <a:xfrm>
              <a:off x="4065738" y="4489458"/>
              <a:ext cx="1630947" cy="1653704"/>
            </a:xfrm>
            <a:prstGeom prst="rect">
              <a:avLst/>
            </a:prstGeom>
            <a:ln w="50800">
              <a:solidFill>
                <a:schemeClr val="accent1"/>
              </a:solidFill>
            </a:ln>
          </p:spPr>
        </p:pic>
        <p:pic>
          <p:nvPicPr>
            <p:cNvPr id="7" name="図 6">
              <a:extLst>
                <a:ext uri="{FF2B5EF4-FFF2-40B4-BE49-F238E27FC236}">
                  <a16:creationId xmlns:a16="http://schemas.microsoft.com/office/drawing/2014/main" id="{16F3F812-3676-ED4D-8F5F-6C85B98690D1}"/>
                </a:ext>
              </a:extLst>
            </p:cNvPr>
            <p:cNvPicPr>
              <a:picLocks noChangeAspect="1"/>
            </p:cNvPicPr>
            <p:nvPr/>
          </p:nvPicPr>
          <p:blipFill>
            <a:blip r:embed="rId5"/>
            <a:stretch>
              <a:fillRect/>
            </a:stretch>
          </p:blipFill>
          <p:spPr>
            <a:xfrm>
              <a:off x="5799488" y="4484623"/>
              <a:ext cx="1776607" cy="1675409"/>
            </a:xfrm>
            <a:prstGeom prst="rect">
              <a:avLst/>
            </a:prstGeom>
            <a:ln w="50800">
              <a:solidFill>
                <a:schemeClr val="accent2"/>
              </a:solidFill>
            </a:ln>
          </p:spPr>
        </p:pic>
      </p:grpSp>
      <p:sp>
        <p:nvSpPr>
          <p:cNvPr id="10" name="スライド番号プレースホルダー 2">
            <a:extLst>
              <a:ext uri="{FF2B5EF4-FFF2-40B4-BE49-F238E27FC236}">
                <a16:creationId xmlns:a16="http://schemas.microsoft.com/office/drawing/2014/main" id="{85A2FF77-9EAE-574E-A9FD-9B1869693EDB}"/>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2</a:t>
            </a:fld>
            <a:endParaRPr kumimoji="1" lang="ja-JP" altLang="en-US" dirty="0"/>
          </a:p>
        </p:txBody>
      </p:sp>
      <p:sp>
        <p:nvSpPr>
          <p:cNvPr id="3" name="正方形/長方形 2">
            <a:extLst>
              <a:ext uri="{FF2B5EF4-FFF2-40B4-BE49-F238E27FC236}">
                <a16:creationId xmlns:a16="http://schemas.microsoft.com/office/drawing/2014/main" id="{B65ACB7A-CE8D-6141-B644-470A8EE75D93}"/>
              </a:ext>
            </a:extLst>
          </p:cNvPr>
          <p:cNvSpPr/>
          <p:nvPr/>
        </p:nvSpPr>
        <p:spPr>
          <a:xfrm>
            <a:off x="4203669" y="6522283"/>
            <a:ext cx="1338828" cy="369332"/>
          </a:xfrm>
          <a:prstGeom prst="rect">
            <a:avLst/>
          </a:prstGeom>
        </p:spPr>
        <p:txBody>
          <a:bodyPr wrap="none">
            <a:spAutoFit/>
          </a:bodyPr>
          <a:lstStyle/>
          <a:p>
            <a:r>
              <a:rPr lang="ja-JP" altLang="en-US">
                <a:solidFill>
                  <a:schemeClr val="accent1"/>
                </a:solidFill>
                <a:latin typeface="Meiryo" panose="020B0604030504040204" pitchFamily="34" charset="-128"/>
                <a:ea typeface="Meiryo" panose="020B0604030504040204" pitchFamily="34" charset="-128"/>
              </a:rPr>
              <a:t>人種差別的</a:t>
            </a:r>
            <a:endParaRPr lang="ja-JP" altLang="en-US">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0FA0FD46-E1FD-7742-B649-532B34032B1B}"/>
              </a:ext>
            </a:extLst>
          </p:cNvPr>
          <p:cNvSpPr/>
          <p:nvPr/>
        </p:nvSpPr>
        <p:spPr>
          <a:xfrm>
            <a:off x="6297795" y="6509957"/>
            <a:ext cx="877163" cy="369332"/>
          </a:xfrm>
          <a:prstGeom prst="rect">
            <a:avLst/>
          </a:prstGeom>
        </p:spPr>
        <p:txBody>
          <a:bodyPr wrap="none">
            <a:spAutoFit/>
          </a:bodyPr>
          <a:lstStyle/>
          <a:p>
            <a:r>
              <a:rPr lang="ja-JP" altLang="en-US">
                <a:solidFill>
                  <a:schemeClr val="accent2"/>
                </a:solidFill>
                <a:latin typeface="Meiryo" panose="020B0604030504040204" pitchFamily="34" charset="-128"/>
                <a:ea typeface="Meiryo" panose="020B0604030504040204" pitchFamily="34" charset="-128"/>
              </a:rPr>
              <a:t>政治的</a:t>
            </a:r>
            <a:endParaRPr lang="ja-JP" altLang="en-US">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F8600831-91C3-1D42-9BC5-D6E8E273F181}"/>
              </a:ext>
            </a:extLst>
          </p:cNvPr>
          <p:cNvSpPr/>
          <p:nvPr/>
        </p:nvSpPr>
        <p:spPr>
          <a:xfrm>
            <a:off x="2112023" y="6528716"/>
            <a:ext cx="646331" cy="369332"/>
          </a:xfrm>
          <a:prstGeom prst="rect">
            <a:avLst/>
          </a:prstGeom>
        </p:spPr>
        <p:txBody>
          <a:bodyPr wrap="none">
            <a:spAutoFit/>
          </a:bodyPr>
          <a:lstStyle/>
          <a:p>
            <a:r>
              <a:rPr lang="ja-JP" altLang="en-US">
                <a:solidFill>
                  <a:schemeClr val="tx2"/>
                </a:solidFill>
                <a:latin typeface="Meiryo" panose="020B0604030504040204" pitchFamily="34" charset="-128"/>
                <a:ea typeface="Meiryo" panose="020B0604030504040204" pitchFamily="34" charset="-128"/>
              </a:rPr>
              <a:t>通常</a:t>
            </a:r>
          </a:p>
        </p:txBody>
      </p:sp>
      <p:sp>
        <p:nvSpPr>
          <p:cNvPr id="12" name="正方形/長方形 11">
            <a:extLst>
              <a:ext uri="{FF2B5EF4-FFF2-40B4-BE49-F238E27FC236}">
                <a16:creationId xmlns:a16="http://schemas.microsoft.com/office/drawing/2014/main" id="{16DD2128-48CE-154E-9D03-7549AF80EB63}"/>
              </a:ext>
            </a:extLst>
          </p:cNvPr>
          <p:cNvSpPr/>
          <p:nvPr/>
        </p:nvSpPr>
        <p:spPr>
          <a:xfrm>
            <a:off x="690838" y="3929144"/>
            <a:ext cx="7850459" cy="600164"/>
          </a:xfrm>
          <a:prstGeom prst="rect">
            <a:avLst/>
          </a:prstGeom>
          <a:ln w="31750">
            <a:solidFill>
              <a:schemeClr val="accent1"/>
            </a:solidFill>
          </a:ln>
        </p:spPr>
        <p:txBody>
          <a:bodyPr wrap="square">
            <a:spAutoFit/>
          </a:bodyPr>
          <a:lstStyle/>
          <a:p>
            <a:pPr lvl="0">
              <a:lnSpc>
                <a:spcPct val="150000"/>
              </a:lnSpc>
              <a:spcAft>
                <a:spcPts val="1200"/>
              </a:spcAft>
              <a:buClr>
                <a:srgbClr val="8A2231"/>
              </a:buClr>
            </a:pPr>
            <a:r>
              <a:rPr lang="ja-JP" altLang="en-US" sz="2400" b="1" u="sng">
                <a:solidFill>
                  <a:schemeClr val="tx2"/>
                </a:solidFill>
                <a:ea typeface="メイリオ" charset="-128"/>
              </a:rPr>
              <a:t>ミームの起源と影響力を解釈できるツールの作成が必要</a:t>
            </a:r>
            <a:endParaRPr lang="en-US" altLang="ja-JP" sz="2400" b="1" u="sng" dirty="0">
              <a:solidFill>
                <a:schemeClr val="tx2"/>
              </a:solidFill>
              <a:ea typeface="メイリオ" charset="-128"/>
            </a:endParaRPr>
          </a:p>
        </p:txBody>
      </p:sp>
    </p:spTree>
    <p:extLst>
      <p:ext uri="{BB962C8B-B14F-4D97-AF65-F5344CB8AC3E}">
        <p14:creationId xmlns:p14="http://schemas.microsoft.com/office/powerpoint/2010/main" val="1336824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BA27CCD-12CF-EA40-B210-EAA8DC2BB930}"/>
              </a:ext>
            </a:extLst>
          </p:cNvPr>
          <p:cNvSpPr>
            <a:spLocks noGrp="1"/>
          </p:cNvSpPr>
          <p:nvPr>
            <p:ph idx="1"/>
          </p:nvPr>
        </p:nvSpPr>
        <p:spPr>
          <a:xfrm>
            <a:off x="628649" y="1171580"/>
            <a:ext cx="8515351" cy="5313363"/>
          </a:xfrm>
        </p:spPr>
        <p:txBody>
          <a:bodyPr/>
          <a:lstStyle/>
          <a:p>
            <a:r>
              <a:rPr lang="en-US" altLang="ja-JP" dirty="0"/>
              <a:t> Twitter </a:t>
            </a:r>
            <a:r>
              <a:rPr lang="ja-JP" altLang="en-US"/>
              <a:t>のハッシュタグからミームの人気度調査</a:t>
            </a:r>
            <a:r>
              <a:rPr lang="en-US" altLang="ja-JP" dirty="0"/>
              <a:t> [69]  </a:t>
            </a:r>
            <a:endParaRPr lang="en-US" altLang="ja-JP" dirty="0">
              <a:solidFill>
                <a:schemeClr val="accent1"/>
              </a:solidFill>
            </a:endParaRPr>
          </a:p>
          <a:p>
            <a:r>
              <a:rPr lang="en-US" altLang="ja-JP" dirty="0"/>
              <a:t> Facebook </a:t>
            </a:r>
            <a:r>
              <a:rPr lang="ja-JP" altLang="en-US"/>
              <a:t>間の伝搬の過程で新しいミームが</a:t>
            </a:r>
            <a:br>
              <a:rPr lang="en-US" altLang="ja-JP" dirty="0"/>
            </a:br>
            <a:r>
              <a:rPr lang="en-US" altLang="ja-JP" dirty="0"/>
              <a:t> </a:t>
            </a:r>
            <a:r>
              <a:rPr lang="ja-JP" altLang="en-US"/>
              <a:t>生まれることを証明</a:t>
            </a:r>
            <a:r>
              <a:rPr lang="en-US" altLang="ja-JP" dirty="0"/>
              <a:t> [6] </a:t>
            </a:r>
          </a:p>
          <a:p>
            <a:r>
              <a:rPr lang="en-US" altLang="ja-JP" dirty="0"/>
              <a:t> 4chan,</a:t>
            </a:r>
            <a:r>
              <a:rPr lang="ja-JP" altLang="en-US"/>
              <a:t> </a:t>
            </a:r>
            <a:r>
              <a:rPr lang="en-US" altLang="ja-JP" dirty="0"/>
              <a:t>Reddit </a:t>
            </a:r>
            <a:r>
              <a:rPr lang="ja-JP" altLang="en-US"/>
              <a:t>で口汚い言葉を用いた投稿の検知</a:t>
            </a:r>
            <a:r>
              <a:rPr lang="en-US" altLang="ja-JP" dirty="0"/>
              <a:t> [10]</a:t>
            </a:r>
            <a:endParaRPr lang="ja-JP" altLang="en-US"/>
          </a:p>
        </p:txBody>
      </p:sp>
      <p:sp>
        <p:nvSpPr>
          <p:cNvPr id="4" name="タイトル 3">
            <a:extLst>
              <a:ext uri="{FF2B5EF4-FFF2-40B4-BE49-F238E27FC236}">
                <a16:creationId xmlns:a16="http://schemas.microsoft.com/office/drawing/2014/main" id="{EDBFC58A-861E-D445-8093-0398C9D58255}"/>
              </a:ext>
            </a:extLst>
          </p:cNvPr>
          <p:cNvSpPr>
            <a:spLocks noGrp="1"/>
          </p:cNvSpPr>
          <p:nvPr>
            <p:ph type="title"/>
          </p:nvPr>
        </p:nvSpPr>
        <p:spPr/>
        <p:txBody>
          <a:bodyPr/>
          <a:lstStyle/>
          <a:p>
            <a:r>
              <a:rPr lang="ja-JP" altLang="en-US"/>
              <a:t>関連研究</a:t>
            </a:r>
            <a:endParaRPr kumimoji="1" lang="ja-JP" altLang="en-US"/>
          </a:p>
        </p:txBody>
      </p:sp>
      <p:sp>
        <p:nvSpPr>
          <p:cNvPr id="6" name="正方形/長方形 5">
            <a:extLst>
              <a:ext uri="{FF2B5EF4-FFF2-40B4-BE49-F238E27FC236}">
                <a16:creationId xmlns:a16="http://schemas.microsoft.com/office/drawing/2014/main" id="{0C53264C-9426-4048-A89F-01B14B3C6B7C}"/>
              </a:ext>
            </a:extLst>
          </p:cNvPr>
          <p:cNvSpPr/>
          <p:nvPr/>
        </p:nvSpPr>
        <p:spPr>
          <a:xfrm>
            <a:off x="1" y="6088559"/>
            <a:ext cx="9144000" cy="769441"/>
          </a:xfrm>
          <a:prstGeom prst="rect">
            <a:avLst/>
          </a:prstGeom>
        </p:spPr>
        <p:txBody>
          <a:bodyPr wrap="square">
            <a:spAutoFit/>
          </a:bodyPr>
          <a:lstStyle/>
          <a:p>
            <a:r>
              <a:rPr lang="en-US" altLang="ja-JP" sz="1100" dirty="0"/>
              <a:t>[69] </a:t>
            </a:r>
            <a:r>
              <a:rPr lang="en" altLang="ja-JP" sz="1100" dirty="0"/>
              <a:t>L. Weng, F. </a:t>
            </a:r>
            <a:r>
              <a:rPr lang="en" altLang="ja-JP" sz="1100" dirty="0" err="1"/>
              <a:t>Menczer</a:t>
            </a:r>
            <a:r>
              <a:rPr lang="en" altLang="ja-JP" sz="1100" dirty="0"/>
              <a:t>, and Y.-Y. </a:t>
            </a:r>
            <a:r>
              <a:rPr lang="en" altLang="ja-JP" sz="1100" dirty="0" err="1"/>
              <a:t>Ahn</a:t>
            </a:r>
            <a:r>
              <a:rPr lang="en" altLang="ja-JP" sz="1100" dirty="0"/>
              <a:t>. Predicting Successful Memes Using Network and Community Structure. In ICWSM, 2014. </a:t>
            </a:r>
          </a:p>
          <a:p>
            <a:r>
              <a:rPr lang="en-US" altLang="ja-JP" sz="1100" dirty="0"/>
              <a:t>[6] </a:t>
            </a:r>
            <a:r>
              <a:rPr lang="en" altLang="ja-JP" sz="1100" dirty="0"/>
              <a:t>L. A. Adamic, T. M. Lento, E. Adar, and P. C. Ng. Information Evolution in Social Networks. In WSDM, 2016.</a:t>
            </a:r>
          </a:p>
          <a:p>
            <a:r>
              <a:rPr lang="en" altLang="ja-JP" sz="1100" dirty="0"/>
              <a:t>[10] E. Chandrasekharan, M. </a:t>
            </a:r>
            <a:r>
              <a:rPr lang="en" altLang="ja-JP" sz="1100" dirty="0" err="1"/>
              <a:t>Samory</a:t>
            </a:r>
            <a:r>
              <a:rPr lang="en" altLang="ja-JP" sz="1100" dirty="0"/>
              <a:t>, A. Srinivasan, and E. Gilbert. The bag of communities: Identifying abusive behavior online with preexisting Internet data. In CHI, 2017.</a:t>
            </a:r>
            <a:endParaRPr lang="en" altLang="ja-JP" sz="1400" dirty="0"/>
          </a:p>
        </p:txBody>
      </p:sp>
      <p:grpSp>
        <p:nvGrpSpPr>
          <p:cNvPr id="9" name="グループ化 8">
            <a:extLst>
              <a:ext uri="{FF2B5EF4-FFF2-40B4-BE49-F238E27FC236}">
                <a16:creationId xmlns:a16="http://schemas.microsoft.com/office/drawing/2014/main" id="{B350AA24-2CD2-1149-B05A-F2713A7CCBE1}"/>
              </a:ext>
            </a:extLst>
          </p:cNvPr>
          <p:cNvGrpSpPr/>
          <p:nvPr/>
        </p:nvGrpSpPr>
        <p:grpSpPr>
          <a:xfrm>
            <a:off x="591016" y="3033131"/>
            <a:ext cx="8318809" cy="2843561"/>
            <a:chOff x="602167" y="3166946"/>
            <a:chExt cx="8318809" cy="2843561"/>
          </a:xfrm>
        </p:grpSpPr>
        <p:sp>
          <p:nvSpPr>
            <p:cNvPr id="7" name="コンテンツ プレースホルダー 1">
              <a:extLst>
                <a:ext uri="{FF2B5EF4-FFF2-40B4-BE49-F238E27FC236}">
                  <a16:creationId xmlns:a16="http://schemas.microsoft.com/office/drawing/2014/main" id="{D0037DD6-705D-0A4A-9A0A-CB6D9900D6E3}"/>
                </a:ext>
              </a:extLst>
            </p:cNvPr>
            <p:cNvSpPr txBox="1">
              <a:spLocks/>
            </p:cNvSpPr>
            <p:nvPr/>
          </p:nvSpPr>
          <p:spPr>
            <a:xfrm>
              <a:off x="628649" y="3278459"/>
              <a:ext cx="8292327" cy="2732048"/>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b="1" u="sng" dirty="0">
                  <a:solidFill>
                    <a:schemeClr val="accent1"/>
                  </a:solidFill>
                  <a:latin typeface="Helvetica Neue 本文" charset="0"/>
                </a:rPr>
                <a:t> </a:t>
              </a:r>
              <a:r>
                <a:rPr lang="ja-JP" altLang="en-US" b="1" u="sng">
                  <a:solidFill>
                    <a:schemeClr val="accent1"/>
                  </a:solidFill>
                  <a:latin typeface="Helvetica Neue 本文" charset="0"/>
                </a:rPr>
                <a:t>検証対象でない</a:t>
              </a:r>
              <a:r>
                <a:rPr lang="en-US" altLang="ja-JP" b="1" u="sng" dirty="0">
                  <a:solidFill>
                    <a:schemeClr val="accent1"/>
                  </a:solidFill>
                  <a:latin typeface="Helvetica Neue 本文" charset="0"/>
                </a:rPr>
                <a:t> SNS </a:t>
              </a:r>
              <a:r>
                <a:rPr lang="ja-JP" altLang="en-US" b="1" u="sng">
                  <a:solidFill>
                    <a:schemeClr val="accent1"/>
                  </a:solidFill>
                  <a:latin typeface="Helvetica Neue 本文" charset="0"/>
                </a:rPr>
                <a:t>データセットは利用不可</a:t>
              </a:r>
              <a:endParaRPr lang="en-US" altLang="ja-JP" b="1" dirty="0">
                <a:solidFill>
                  <a:schemeClr val="accent1"/>
                </a:solidFill>
              </a:endParaRPr>
            </a:p>
            <a:p>
              <a:pPr lvl="1"/>
              <a:r>
                <a:rPr lang="ja-JP" altLang="en-US"/>
                <a:t>ハッシュ化した画像をクラスタリングしミームを意味付け</a:t>
              </a:r>
              <a:endParaRPr lang="en-US" altLang="ja-JP" dirty="0"/>
            </a:p>
            <a:p>
              <a:r>
                <a:rPr lang="en-US" altLang="ja-JP" b="1" dirty="0">
                  <a:solidFill>
                    <a:schemeClr val="accent1"/>
                  </a:solidFill>
                </a:rPr>
                <a:t> </a:t>
              </a:r>
              <a:r>
                <a:rPr lang="ja-JP" altLang="en-US" b="1" u="sng">
                  <a:solidFill>
                    <a:schemeClr val="accent1"/>
                  </a:solidFill>
                </a:rPr>
                <a:t>時間的側面からのアプローチ手法は未実施</a:t>
              </a:r>
            </a:p>
            <a:p>
              <a:pPr lvl="1"/>
              <a:r>
                <a:rPr lang="ja-JP" altLang="en-US"/>
                <a:t>取得したミームを人種差別的</a:t>
              </a:r>
              <a:r>
                <a:rPr lang="en-US" altLang="ja-JP" dirty="0"/>
                <a:t>, </a:t>
              </a:r>
              <a:r>
                <a:rPr lang="ja-JP" altLang="en-US"/>
                <a:t>政治的と分類しそれぞれを分析</a:t>
              </a:r>
              <a:endParaRPr lang="en-US" altLang="ja-JP" dirty="0"/>
            </a:p>
            <a:p>
              <a:r>
                <a:rPr lang="en-US" altLang="ja-JP" b="1" dirty="0">
                  <a:solidFill>
                    <a:schemeClr val="accent1"/>
                  </a:solidFill>
                </a:rPr>
                <a:t> </a:t>
              </a:r>
              <a:r>
                <a:rPr lang="ja-JP" altLang="en-US" b="1" u="sng">
                  <a:solidFill>
                    <a:schemeClr val="accent1"/>
                  </a:solidFill>
                </a:rPr>
                <a:t>複数</a:t>
              </a:r>
              <a:r>
                <a:rPr lang="en-US" altLang="ja-JP" b="1" u="sng" dirty="0">
                  <a:solidFill>
                    <a:schemeClr val="accent1"/>
                  </a:solidFill>
                </a:rPr>
                <a:t> SNS </a:t>
              </a:r>
              <a:r>
                <a:rPr lang="ja-JP" altLang="en-US" b="1" u="sng">
                  <a:solidFill>
                    <a:schemeClr val="accent1"/>
                  </a:solidFill>
                </a:rPr>
                <a:t>間のミームの伝搬の検知は不可能</a:t>
              </a:r>
            </a:p>
            <a:p>
              <a:pPr lvl="1"/>
              <a:r>
                <a:rPr lang="ja-JP" altLang="en-US"/>
                <a:t>伝搬性をもつ事象の累積発生件数を表現できるモデルを作成</a:t>
              </a:r>
            </a:p>
          </p:txBody>
        </p:sp>
        <p:sp>
          <p:nvSpPr>
            <p:cNvPr id="8" name="正方形/長方形 7">
              <a:extLst>
                <a:ext uri="{FF2B5EF4-FFF2-40B4-BE49-F238E27FC236}">
                  <a16:creationId xmlns:a16="http://schemas.microsoft.com/office/drawing/2014/main" id="{F01C8EDA-F262-C444-A516-BE2C57981F29}"/>
                </a:ext>
              </a:extLst>
            </p:cNvPr>
            <p:cNvSpPr/>
            <p:nvPr/>
          </p:nvSpPr>
          <p:spPr>
            <a:xfrm>
              <a:off x="602167" y="3166946"/>
              <a:ext cx="8140390" cy="283241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8674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362950" cy="5960741"/>
          </a:xfrm>
        </p:spPr>
        <p:txBody>
          <a:bodyPr>
            <a:normAutofit/>
          </a:bodyPr>
          <a:lstStyle/>
          <a:p>
            <a:r>
              <a:rPr lang="en-US" altLang="ja-JP" b="1" dirty="0">
                <a:solidFill>
                  <a:schemeClr val="accent1"/>
                </a:solidFill>
              </a:rPr>
              <a:t> Mainstream : </a:t>
            </a:r>
            <a:r>
              <a:rPr lang="ja-JP" altLang="en-US" b="1">
                <a:solidFill>
                  <a:schemeClr val="accent1"/>
                </a:solidFill>
              </a:rPr>
              <a:t>悪意のないミームが拡散されやすい</a:t>
            </a:r>
            <a:r>
              <a:rPr lang="en-US" altLang="ja-JP" b="1" dirty="0">
                <a:solidFill>
                  <a:schemeClr val="accent1"/>
                </a:solidFill>
              </a:rPr>
              <a:t> SNS</a:t>
            </a:r>
          </a:p>
          <a:p>
            <a:pPr lvl="1"/>
            <a:r>
              <a:rPr lang="en-US" altLang="ja-JP" dirty="0"/>
              <a:t>Twitter </a:t>
            </a:r>
          </a:p>
          <a:p>
            <a:pPr lvl="2"/>
            <a:r>
              <a:rPr lang="en-US" altLang="ja-JP" dirty="0"/>
              <a:t>140 </a:t>
            </a:r>
            <a:r>
              <a:rPr lang="ja-JP" altLang="en-US"/>
              <a:t>字以内の短い記事を投稿し合うサイト</a:t>
            </a:r>
            <a:endParaRPr lang="en-US" altLang="ja-JP" dirty="0"/>
          </a:p>
          <a:p>
            <a:pPr lvl="1"/>
            <a:r>
              <a:rPr lang="en-US" altLang="ja-JP" dirty="0"/>
              <a:t>Reddit</a:t>
            </a:r>
          </a:p>
          <a:p>
            <a:pPr lvl="2"/>
            <a:r>
              <a:rPr lang="ja-JP" altLang="en-US"/>
              <a:t>ニュース記事</a:t>
            </a:r>
            <a:r>
              <a:rPr lang="en-US" altLang="ja-JP" dirty="0"/>
              <a:t>, </a:t>
            </a:r>
            <a:r>
              <a:rPr lang="ja-JP" altLang="en-US"/>
              <a:t>画像のリンクやテキストを投稿するサイト</a:t>
            </a:r>
            <a:endParaRPr lang="en-US" altLang="ja-JP" dirty="0"/>
          </a:p>
          <a:p>
            <a:r>
              <a:rPr lang="en-US" altLang="ja-JP" b="1" dirty="0">
                <a:solidFill>
                  <a:schemeClr val="accent1"/>
                </a:solidFill>
              </a:rPr>
              <a:t> Fringe :</a:t>
            </a:r>
            <a:r>
              <a:rPr lang="en-US" altLang="ja-JP" b="1" dirty="0">
                <a:solidFill>
                  <a:schemeClr val="accent2"/>
                </a:solidFill>
              </a:rPr>
              <a:t> </a:t>
            </a:r>
            <a:r>
              <a:rPr lang="ja-JP" altLang="en-US" b="1">
                <a:solidFill>
                  <a:schemeClr val="accent1"/>
                </a:solidFill>
              </a:rPr>
              <a:t>悪意を含むミームが拡散されやすい</a:t>
            </a:r>
            <a:r>
              <a:rPr lang="en-US" altLang="ja-JP" b="1" dirty="0">
                <a:solidFill>
                  <a:schemeClr val="accent1"/>
                </a:solidFill>
              </a:rPr>
              <a:t> SNS</a:t>
            </a:r>
          </a:p>
          <a:p>
            <a:pPr lvl="1"/>
            <a:r>
              <a:rPr lang="en-US" altLang="ja-JP" dirty="0" err="1"/>
              <a:t>The_Donald</a:t>
            </a:r>
            <a:r>
              <a:rPr lang="en-US" altLang="ja-JP" dirty="0"/>
              <a:t> (T_D)</a:t>
            </a:r>
          </a:p>
          <a:p>
            <a:pPr lvl="2"/>
            <a:r>
              <a:rPr lang="en-US" altLang="ja-JP" dirty="0"/>
              <a:t>Reddit </a:t>
            </a:r>
            <a:r>
              <a:rPr lang="ja-JP" altLang="en-US"/>
              <a:t>でのトランプ</a:t>
            </a:r>
            <a:r>
              <a:rPr lang="ja-JP" altLang="en-US" dirty="0"/>
              <a:t>についてのチャンネル</a:t>
            </a:r>
            <a:endParaRPr lang="en-US" altLang="ja-JP" dirty="0"/>
          </a:p>
          <a:p>
            <a:pPr lvl="1"/>
            <a:r>
              <a:rPr lang="en-US" altLang="ja-JP" dirty="0"/>
              <a:t>/pol/</a:t>
            </a:r>
          </a:p>
          <a:p>
            <a:pPr lvl="2"/>
            <a:r>
              <a:rPr lang="en-US" altLang="ja-JP" dirty="0"/>
              <a:t>4chan </a:t>
            </a:r>
            <a:r>
              <a:rPr lang="ja-JP" altLang="en-US" dirty="0"/>
              <a:t>という匿名の掲示板</a:t>
            </a:r>
            <a:r>
              <a:rPr lang="ja-JP" altLang="en-US"/>
              <a:t>の政治チャンネル</a:t>
            </a:r>
            <a:endParaRPr lang="en-US" altLang="ja-JP" dirty="0"/>
          </a:p>
          <a:p>
            <a:pPr lvl="1"/>
            <a:r>
              <a:rPr lang="en-US" altLang="ja-JP" dirty="0"/>
              <a:t>Gab</a:t>
            </a:r>
          </a:p>
          <a:p>
            <a:pPr lvl="2"/>
            <a:r>
              <a:rPr lang="ja-JP" altLang="en-US"/>
              <a:t>ほとんど規制がない</a:t>
            </a:r>
            <a:r>
              <a:rPr lang="en-US" altLang="ja-JP" dirty="0"/>
              <a:t>, </a:t>
            </a:r>
            <a:r>
              <a:rPr lang="ja-JP" altLang="en-US"/>
              <a:t>言論の自由をモットーとしたサイト</a:t>
            </a:r>
          </a:p>
          <a:p>
            <a:endParaRPr kumimoji="1" lang="ja-JP" altLang="en-US" dirty="0"/>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4</a:t>
            </a:fld>
            <a:endParaRPr kumimoji="1" lang="ja-JP" altLang="en-US" dirty="0"/>
          </a:p>
        </p:txBody>
      </p:sp>
      <p:sp>
        <p:nvSpPr>
          <p:cNvPr id="9" name="タイトル 8">
            <a:extLst>
              <a:ext uri="{FF2B5EF4-FFF2-40B4-BE49-F238E27FC236}">
                <a16:creationId xmlns:a16="http://schemas.microsoft.com/office/drawing/2014/main" id="{E3623E24-1C8C-E143-8B64-1BBDDDA9412F}"/>
              </a:ext>
            </a:extLst>
          </p:cNvPr>
          <p:cNvSpPr>
            <a:spLocks noGrp="1"/>
          </p:cNvSpPr>
          <p:nvPr>
            <p:ph type="title"/>
          </p:nvPr>
        </p:nvSpPr>
        <p:spPr/>
        <p:txBody>
          <a:bodyPr/>
          <a:lstStyle/>
          <a:p>
            <a:r>
              <a:rPr lang="ja-JP" altLang="en-US"/>
              <a:t>データセット</a:t>
            </a:r>
            <a:r>
              <a:rPr lang="en-US" altLang="ja-JP" dirty="0"/>
              <a:t> 1</a:t>
            </a:r>
            <a:r>
              <a:rPr lang="ja-JP" altLang="en-US"/>
              <a:t>｜</a:t>
            </a:r>
            <a:r>
              <a:rPr lang="en-US" altLang="ja-JP" dirty="0"/>
              <a:t>SNS </a:t>
            </a:r>
            <a:r>
              <a:rPr lang="ja-JP" altLang="en-US"/>
              <a:t>サイト</a:t>
            </a:r>
          </a:p>
        </p:txBody>
      </p:sp>
      <p:sp>
        <p:nvSpPr>
          <p:cNvPr id="2" name="正方形/長方形 1">
            <a:extLst>
              <a:ext uri="{FF2B5EF4-FFF2-40B4-BE49-F238E27FC236}">
                <a16:creationId xmlns:a16="http://schemas.microsoft.com/office/drawing/2014/main" id="{AAA186E5-F345-E24B-AC81-607F051705D7}"/>
              </a:ext>
            </a:extLst>
          </p:cNvPr>
          <p:cNvSpPr/>
          <p:nvPr/>
        </p:nvSpPr>
        <p:spPr>
          <a:xfrm>
            <a:off x="1108257" y="6257100"/>
            <a:ext cx="5273201" cy="369332"/>
          </a:xfrm>
          <a:prstGeom prst="rect">
            <a:avLst/>
          </a:prstGeom>
        </p:spPr>
        <p:txBody>
          <a:bodyPr wrap="square">
            <a:spAutoFit/>
          </a:bodyPr>
          <a:lstStyle/>
          <a:p>
            <a:r>
              <a:rPr lang="en-US" altLang="ja-JP" dirty="0">
                <a:solidFill>
                  <a:schemeClr val="tx2"/>
                </a:solidFill>
                <a:ea typeface="Meiryo" panose="020B0604030504040204" pitchFamily="34" charset="-128"/>
              </a:rPr>
              <a:t>※ 2016/07/01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から</a:t>
            </a:r>
            <a:r>
              <a:rPr lang="en-US" altLang="ja-JP" dirty="0">
                <a:solidFill>
                  <a:schemeClr val="tx2"/>
                </a:solidFill>
                <a:latin typeface="Meiryo" panose="020B0604030504040204" pitchFamily="34" charset="-128"/>
                <a:ea typeface="Meiryo" panose="020B0604030504040204" pitchFamily="34" charset="-128"/>
              </a:rPr>
              <a:t> </a:t>
            </a:r>
            <a:r>
              <a:rPr lang="en-US" altLang="ja-JP" dirty="0">
                <a:solidFill>
                  <a:schemeClr val="tx2"/>
                </a:solidFill>
                <a:ea typeface="Meiryo" panose="020B0604030504040204" pitchFamily="34" charset="-128"/>
              </a:rPr>
              <a:t>2017/07/31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のデータを利用</a:t>
            </a:r>
            <a:endParaRPr lang="en-US" altLang="ja-JP" b="1" dirty="0">
              <a:solidFill>
                <a:schemeClr val="tx2"/>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348866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020050" cy="3940067"/>
          </a:xfrm>
        </p:spPr>
        <p:txBody>
          <a:bodyPr>
            <a:normAutofit/>
          </a:bodyPr>
          <a:lstStyle/>
          <a:p>
            <a:r>
              <a:rPr lang="en-US" altLang="ja-JP" b="1" dirty="0">
                <a:solidFill>
                  <a:schemeClr val="accent2"/>
                </a:solidFill>
              </a:rPr>
              <a:t> </a:t>
            </a:r>
            <a:r>
              <a:rPr lang="en-US" altLang="ja-JP" b="1" dirty="0">
                <a:solidFill>
                  <a:schemeClr val="accent1"/>
                </a:solidFill>
              </a:rPr>
              <a:t>Know Your Meme (KYM)</a:t>
            </a:r>
          </a:p>
          <a:p>
            <a:pPr lvl="1"/>
            <a:r>
              <a:rPr lang="ja-JP" altLang="en-US" b="1" dirty="0">
                <a:solidFill>
                  <a:schemeClr val="accent2"/>
                </a:solidFill>
              </a:rPr>
              <a:t>ミームの辞書をまとめたクラウドソーシングサービス</a:t>
            </a:r>
            <a:endParaRPr lang="en-US" altLang="ja-JP" b="1" dirty="0">
              <a:solidFill>
                <a:schemeClr val="accent2"/>
              </a:solidFill>
            </a:endParaRPr>
          </a:p>
          <a:p>
            <a:pPr lvl="1"/>
            <a:r>
              <a:rPr lang="ja-JP" altLang="en-US" dirty="0"/>
              <a:t>ミームに対して役立つメタデータを供給</a:t>
            </a:r>
            <a:endParaRPr kumimoji="1" lang="en-US" altLang="ja-JP" dirty="0"/>
          </a:p>
          <a:p>
            <a:pPr lvl="2"/>
            <a:r>
              <a:rPr lang="ja-JP" altLang="en-US" dirty="0"/>
              <a:t>起源</a:t>
            </a:r>
            <a:endParaRPr lang="en-US" altLang="ja-JP" dirty="0"/>
          </a:p>
          <a:p>
            <a:pPr lvl="2"/>
            <a:r>
              <a:rPr kumimoji="1" lang="ja-JP" altLang="en-US" dirty="0"/>
              <a:t>キーワードタグ</a:t>
            </a:r>
            <a:endParaRPr kumimoji="1" lang="en-US" altLang="ja-JP" dirty="0"/>
          </a:p>
          <a:p>
            <a:pPr lvl="2"/>
            <a:r>
              <a:rPr kumimoji="1" lang="ja-JP" altLang="en-US" dirty="0"/>
              <a:t>説明</a:t>
            </a:r>
            <a:endParaRPr kumimoji="1" lang="en-US" altLang="ja-JP" dirty="0"/>
          </a:p>
          <a:p>
            <a:pPr lvl="2"/>
            <a:r>
              <a:rPr lang="ja-JP" altLang="en-US" dirty="0"/>
              <a:t>例</a:t>
            </a:r>
            <a:endParaRPr lang="en-US" altLang="ja-JP" dirty="0"/>
          </a:p>
          <a:p>
            <a:pPr lvl="2"/>
            <a:r>
              <a:rPr kumimoji="1" lang="ja-JP" altLang="en-US" dirty="0"/>
              <a:t>イメージギャラリー</a:t>
            </a:r>
            <a:endParaRPr kumimoji="1" lang="en-US" altLang="ja-JP" dirty="0"/>
          </a:p>
          <a:p>
            <a:pPr lvl="1"/>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5</a:t>
            </a:fld>
            <a:endParaRPr kumimoji="1" lang="ja-JP" altLang="en-US"/>
          </a:p>
        </p:txBody>
      </p:sp>
      <mc:AlternateContent xmlns:mc="http://schemas.openxmlformats.org/markup-compatibility/2006">
        <mc:Choice xmlns:a14="http://schemas.microsoft.com/office/drawing/2010/main" Requires="a14">
          <p:graphicFrame>
            <p:nvGraphicFramePr>
              <p:cNvPr id="6" name="表 5"/>
              <p:cNvGraphicFramePr>
                <a:graphicFrameLocks noGrp="1"/>
              </p:cNvGraphicFramePr>
              <p:nvPr>
                <p:extLst>
                  <p:ext uri="{D42A27DB-BD31-4B8C-83A1-F6EECF244321}">
                    <p14:modId xmlns:p14="http://schemas.microsoft.com/office/powerpoint/2010/main" val="1954410910"/>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3981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3981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4.8×</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1"/>
                      </a:ext>
                    </a:extLst>
                  </a:tr>
                  <a:tr h="43981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6.2×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1.3×</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9.6×</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2"/>
                      </a:ext>
                    </a:extLst>
                  </a:tr>
                  <a:tr h="43981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6</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7.1×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3"/>
                      </a:ext>
                    </a:extLst>
                  </a:tr>
                </a:tbl>
              </a:graphicData>
            </a:graphic>
          </p:graphicFrame>
        </mc:Choice>
        <mc:Fallback>
          <p:graphicFrame>
            <p:nvGraphicFramePr>
              <p:cNvPr id="6" name="表 5"/>
              <p:cNvGraphicFramePr>
                <a:graphicFrameLocks noGrp="1"/>
              </p:cNvGraphicFramePr>
              <p:nvPr>
                <p:extLst>
                  <p:ext uri="{D42A27DB-BD31-4B8C-83A1-F6EECF244321}">
                    <p14:modId xmlns:p14="http://schemas.microsoft.com/office/powerpoint/2010/main" val="1954410910"/>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4523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4523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endParaRPr lang="ja-JP"/>
                        </a:p>
                      </a:txBody>
                      <a:tcPr marL="109954" marR="109954" marT="54977" marB="54977">
                        <a:blipFill>
                          <a:blip r:embed="rId3"/>
                          <a:stretch>
                            <a:fillRect l="-154902" t="-102778" r="-402941" b="-219444"/>
                          </a:stretch>
                        </a:blipFill>
                      </a:tcPr>
                    </a:tc>
                    <a:tc>
                      <a:txBody>
                        <a:bodyPr/>
                        <a:lstStyle/>
                        <a:p>
                          <a:endParaRPr lang="ja-JP"/>
                        </a:p>
                      </a:txBody>
                      <a:tcPr marL="109954" marR="109954" marT="54977" marB="54977">
                        <a:blipFill>
                          <a:blip r:embed="rId3"/>
                          <a:stretch>
                            <a:fillRect l="-254902" t="-102778" r="-302941" b="-219444"/>
                          </a:stretch>
                        </a:blipFill>
                      </a:tcPr>
                    </a:tc>
                    <a:tc>
                      <a:txBody>
                        <a:bodyPr/>
                        <a:lstStyle/>
                        <a:p>
                          <a:endParaRPr lang="ja-JP"/>
                        </a:p>
                      </a:txBody>
                      <a:tcPr marL="109954" marR="109954" marT="54977" marB="54977">
                        <a:blipFill>
                          <a:blip r:embed="rId3"/>
                          <a:stretch>
                            <a:fillRect l="-351456" t="-102778" r="-200000" b="-219444"/>
                          </a:stretch>
                        </a:blipFill>
                      </a:tcPr>
                    </a:tc>
                    <a:tc>
                      <a:txBody>
                        <a:bodyPr/>
                        <a:lstStyle/>
                        <a:p>
                          <a:endParaRPr lang="ja-JP"/>
                        </a:p>
                      </a:txBody>
                      <a:tcPr marL="109954" marR="109954" marT="54977" marB="54977">
                        <a:blipFill>
                          <a:blip r:embed="rId3"/>
                          <a:stretch>
                            <a:fillRect l="-455882" t="-102778" r="-101961" b="-219444"/>
                          </a:stretch>
                        </a:blipFill>
                      </a:tcPr>
                    </a:tc>
                    <a:tc>
                      <a:txBody>
                        <a:bodyPr/>
                        <a:lstStyle/>
                        <a:p>
                          <a:endParaRPr lang="ja-JP"/>
                        </a:p>
                      </a:txBody>
                      <a:tcPr marL="109954" marR="109954" marT="54977" marB="54977">
                        <a:blipFill>
                          <a:blip r:embed="rId3"/>
                          <a:stretch>
                            <a:fillRect l="-550485" t="-102778" r="-971" b="-219444"/>
                          </a:stretch>
                        </a:blipFill>
                      </a:tcPr>
                    </a:tc>
                    <a:extLst>
                      <a:ext uri="{0D108BD9-81ED-4DB2-BD59-A6C34878D82A}">
                        <a16:rowId xmlns:a16="http://schemas.microsoft.com/office/drawing/2014/main" val="10001"/>
                      </a:ext>
                    </a:extLst>
                  </a:tr>
                  <a:tr h="44904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endParaRPr lang="ja-JP"/>
                        </a:p>
                      </a:txBody>
                      <a:tcPr marL="109954" marR="109954" marT="54977" marB="54977">
                        <a:blipFill>
                          <a:blip r:embed="rId3"/>
                          <a:stretch>
                            <a:fillRect l="-154902" t="-208571" r="-402941" b="-125714"/>
                          </a:stretch>
                        </a:blipFill>
                      </a:tcPr>
                    </a:tc>
                    <a:tc>
                      <a:txBody>
                        <a:bodyPr/>
                        <a:lstStyle/>
                        <a:p>
                          <a:endParaRPr lang="ja-JP"/>
                        </a:p>
                      </a:txBody>
                      <a:tcPr marL="109954" marR="109954" marT="54977" marB="54977">
                        <a:blipFill>
                          <a:blip r:embed="rId3"/>
                          <a:stretch>
                            <a:fillRect l="-254902" t="-208571" r="-302941" b="-125714"/>
                          </a:stretch>
                        </a:blipFill>
                      </a:tcPr>
                    </a:tc>
                    <a:tc>
                      <a:txBody>
                        <a:bodyPr/>
                        <a:lstStyle/>
                        <a:p>
                          <a:endParaRPr lang="ja-JP"/>
                        </a:p>
                      </a:txBody>
                      <a:tcPr marL="109954" marR="109954" marT="54977" marB="54977">
                        <a:blipFill>
                          <a:blip r:embed="rId3"/>
                          <a:stretch>
                            <a:fillRect l="-351456" t="-208571" r="-200000" b="-125714"/>
                          </a:stretch>
                        </a:blipFill>
                      </a:tcPr>
                    </a:tc>
                    <a:tc>
                      <a:txBody>
                        <a:bodyPr/>
                        <a:lstStyle/>
                        <a:p>
                          <a:endParaRPr lang="ja-JP"/>
                        </a:p>
                      </a:txBody>
                      <a:tcPr marL="109954" marR="109954" marT="54977" marB="54977">
                        <a:blipFill>
                          <a:blip r:embed="rId3"/>
                          <a:stretch>
                            <a:fillRect l="-455882" t="-208571" r="-101961" b="-125714"/>
                          </a:stretch>
                        </a:blipFill>
                      </a:tcPr>
                    </a:tc>
                    <a:tc>
                      <a:txBody>
                        <a:bodyPr/>
                        <a:lstStyle/>
                        <a:p>
                          <a:endParaRPr lang="ja-JP"/>
                        </a:p>
                      </a:txBody>
                      <a:tcPr marL="109954" marR="109954" marT="54977" marB="54977">
                        <a:blipFill>
                          <a:blip r:embed="rId3"/>
                          <a:stretch>
                            <a:fillRect l="-550485" t="-208571" r="-971" b="-125714"/>
                          </a:stretch>
                        </a:blipFill>
                      </a:tcPr>
                    </a:tc>
                    <a:extLst>
                      <a:ext uri="{0D108BD9-81ED-4DB2-BD59-A6C34878D82A}">
                        <a16:rowId xmlns:a16="http://schemas.microsoft.com/office/drawing/2014/main" val="10002"/>
                      </a:ext>
                    </a:extLst>
                  </a:tr>
                  <a:tr h="44904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endParaRPr lang="ja-JP"/>
                        </a:p>
                      </a:txBody>
                      <a:tcPr marL="109954" marR="109954" marT="54977" marB="54977">
                        <a:blipFill>
                          <a:blip r:embed="rId3"/>
                          <a:stretch>
                            <a:fillRect l="-154902" t="-300000" r="-402941" b="-22222"/>
                          </a:stretch>
                        </a:blipFill>
                      </a:tcPr>
                    </a:tc>
                    <a:tc>
                      <a:txBody>
                        <a:bodyPr/>
                        <a:lstStyle/>
                        <a:p>
                          <a:endParaRPr lang="ja-JP"/>
                        </a:p>
                      </a:txBody>
                      <a:tcPr marL="109954" marR="109954" marT="54977" marB="54977">
                        <a:blipFill>
                          <a:blip r:embed="rId3"/>
                          <a:stretch>
                            <a:fillRect l="-254902" t="-300000" r="-302941" b="-22222"/>
                          </a:stretch>
                        </a:blipFill>
                      </a:tcPr>
                    </a:tc>
                    <a:tc>
                      <a:txBody>
                        <a:bodyPr/>
                        <a:lstStyle/>
                        <a:p>
                          <a:endParaRPr lang="ja-JP"/>
                        </a:p>
                      </a:txBody>
                      <a:tcPr marL="109954" marR="109954" marT="54977" marB="54977">
                        <a:blipFill>
                          <a:blip r:embed="rId3"/>
                          <a:stretch>
                            <a:fillRect l="-351456" t="-300000" r="-200000" b="-22222"/>
                          </a:stretch>
                        </a:blipFill>
                      </a:tcPr>
                    </a:tc>
                    <a:tc>
                      <a:txBody>
                        <a:bodyPr/>
                        <a:lstStyle/>
                        <a:p>
                          <a:endParaRPr lang="ja-JP"/>
                        </a:p>
                      </a:txBody>
                      <a:tcPr marL="109954" marR="109954" marT="54977" marB="54977">
                        <a:blipFill>
                          <a:blip r:embed="rId3"/>
                          <a:stretch>
                            <a:fillRect l="-455882" t="-300000" r="-101961" b="-22222"/>
                          </a:stretch>
                        </a:blipFill>
                      </a:tcPr>
                    </a:tc>
                    <a:tc>
                      <a:txBody>
                        <a:bodyPr/>
                        <a:lstStyle/>
                        <a:p>
                          <a:endParaRPr lang="ja-JP"/>
                        </a:p>
                      </a:txBody>
                      <a:tcPr marL="109954" marR="109954" marT="54977" marB="54977">
                        <a:blipFill>
                          <a:blip r:embed="rId3"/>
                          <a:stretch>
                            <a:fillRect l="-550485" t="-300000" r="-971" b="-22222"/>
                          </a:stretch>
                        </a:blipFill>
                      </a:tcPr>
                    </a:tc>
                    <a:extLst>
                      <a:ext uri="{0D108BD9-81ED-4DB2-BD59-A6C34878D82A}">
                        <a16:rowId xmlns:a16="http://schemas.microsoft.com/office/drawing/2014/main" val="10003"/>
                      </a:ext>
                    </a:extLst>
                  </a:tr>
                </a:tbl>
              </a:graphicData>
            </a:graphic>
          </p:graphicFrame>
        </mc:Fallback>
      </mc:AlternateContent>
      <p:sp>
        <p:nvSpPr>
          <p:cNvPr id="7" name="タイトル 6">
            <a:extLst>
              <a:ext uri="{FF2B5EF4-FFF2-40B4-BE49-F238E27FC236}">
                <a16:creationId xmlns:a16="http://schemas.microsoft.com/office/drawing/2014/main" id="{F48E1592-8F51-0B4C-87B7-70848937D587}"/>
              </a:ext>
            </a:extLst>
          </p:cNvPr>
          <p:cNvSpPr>
            <a:spLocks noGrp="1"/>
          </p:cNvSpPr>
          <p:nvPr>
            <p:ph type="title"/>
          </p:nvPr>
        </p:nvSpPr>
        <p:spPr>
          <a:xfrm>
            <a:off x="613774" y="142876"/>
            <a:ext cx="8200441" cy="883163"/>
          </a:xfrm>
        </p:spPr>
        <p:txBody>
          <a:bodyPr/>
          <a:lstStyle/>
          <a:p>
            <a:r>
              <a:rPr lang="ja-JP" altLang="en-US"/>
              <a:t>データセット</a:t>
            </a:r>
            <a:r>
              <a:rPr lang="en-US" altLang="ja-JP" dirty="0"/>
              <a:t> 2</a:t>
            </a:r>
            <a:r>
              <a:rPr lang="ja-JP" altLang="en-US"/>
              <a:t>｜ミームを格納したデータベース</a:t>
            </a:r>
          </a:p>
        </p:txBody>
      </p:sp>
      <p:sp>
        <p:nvSpPr>
          <p:cNvPr id="5" name="正方形/長方形 4">
            <a:extLst>
              <a:ext uri="{FF2B5EF4-FFF2-40B4-BE49-F238E27FC236}">
                <a16:creationId xmlns:a16="http://schemas.microsoft.com/office/drawing/2014/main" id="{39A648A7-A984-6248-972F-AD97C670BA2C}"/>
              </a:ext>
            </a:extLst>
          </p:cNvPr>
          <p:cNvSpPr/>
          <p:nvPr/>
        </p:nvSpPr>
        <p:spPr>
          <a:xfrm>
            <a:off x="827314" y="4463535"/>
            <a:ext cx="7260771" cy="400110"/>
          </a:xfrm>
          <a:prstGeom prst="rect">
            <a:avLst/>
          </a:prstGeom>
          <a:ln w="25400">
            <a:noFill/>
          </a:ln>
        </p:spPr>
        <p:txBody>
          <a:bodyPr wrap="square">
            <a:spAutoFit/>
          </a:bodyPr>
          <a:lstStyle/>
          <a:p>
            <a:pPr algn="ctr"/>
            <a:r>
              <a:rPr lang="ja-JP" altLang="en-US" sz="2000">
                <a:solidFill>
                  <a:schemeClr val="tx2"/>
                </a:solidFill>
              </a:rPr>
              <a:t>データセットごとの投稿数</a:t>
            </a:r>
            <a:endParaRPr lang="en-US" altLang="ja-JP" sz="2000" dirty="0">
              <a:solidFill>
                <a:schemeClr val="tx2"/>
              </a:solidFill>
            </a:endParaRPr>
          </a:p>
        </p:txBody>
      </p:sp>
    </p:spTree>
    <p:extLst>
      <p:ext uri="{BB962C8B-B14F-4D97-AF65-F5344CB8AC3E}">
        <p14:creationId xmlns:p14="http://schemas.microsoft.com/office/powerpoint/2010/main" val="1532878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DC86380-2D66-CD45-BBC9-9AD589F16468}"/>
              </a:ext>
            </a:extLst>
          </p:cNvPr>
          <p:cNvSpPr>
            <a:spLocks noGrp="1"/>
          </p:cNvSpPr>
          <p:nvPr>
            <p:ph type="sldNum" sz="quarter" idx="12"/>
          </p:nvPr>
        </p:nvSpPr>
        <p:spPr>
          <a:xfrm>
            <a:off x="2207211" y="6356351"/>
            <a:ext cx="2057400" cy="365125"/>
          </a:xfrm>
        </p:spPr>
        <p:txBody>
          <a:bodyPr/>
          <a:lstStyle/>
          <a:p>
            <a:fld id="{3E48B941-74AF-4648-A5A2-DF81533F4F8C}" type="slidenum">
              <a:rPr kumimoji="1" lang="ja-JP" altLang="en-US" smtClean="0"/>
              <a:t>6</a:t>
            </a:fld>
            <a:endParaRPr kumimoji="1" lang="ja-JP" altLang="en-US" dirty="0"/>
          </a:p>
        </p:txBody>
      </p:sp>
      <p:graphicFrame>
        <p:nvGraphicFramePr>
          <p:cNvPr id="8" name="図表 7">
            <a:extLst>
              <a:ext uri="{FF2B5EF4-FFF2-40B4-BE49-F238E27FC236}">
                <a16:creationId xmlns:a16="http://schemas.microsoft.com/office/drawing/2014/main" id="{C63B4EE2-24AF-CC43-B228-002FC01E183C}"/>
              </a:ext>
            </a:extLst>
          </p:cNvPr>
          <p:cNvGraphicFramePr/>
          <p:nvPr>
            <p:extLst>
              <p:ext uri="{D42A27DB-BD31-4B8C-83A1-F6EECF244321}">
                <p14:modId xmlns:p14="http://schemas.microsoft.com/office/powerpoint/2010/main" val="1357267165"/>
              </p:ext>
            </p:extLst>
          </p:nvPr>
        </p:nvGraphicFramePr>
        <p:xfrm>
          <a:off x="689971" y="1106129"/>
          <a:ext cx="3982065" cy="5501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コンテンツ プレースホルダー 1">
            <a:extLst>
              <a:ext uri="{FF2B5EF4-FFF2-40B4-BE49-F238E27FC236}">
                <a16:creationId xmlns:a16="http://schemas.microsoft.com/office/drawing/2014/main" id="{2A211872-33E4-E947-9AC8-88B83307813E}"/>
              </a:ext>
            </a:extLst>
          </p:cNvPr>
          <p:cNvSpPr>
            <a:spLocks noGrp="1"/>
          </p:cNvSpPr>
          <p:nvPr>
            <p:ph idx="1"/>
          </p:nvPr>
        </p:nvSpPr>
        <p:spPr>
          <a:xfrm>
            <a:off x="4755823" y="1171580"/>
            <a:ext cx="4415299" cy="5928467"/>
          </a:xfrm>
        </p:spPr>
        <p:txBody>
          <a:bodyPr>
            <a:normAutofit/>
          </a:bodyPr>
          <a:lstStyle/>
          <a:p>
            <a:pPr marL="457200" indent="-457200">
              <a:buFont typeface="+mj-lt"/>
              <a:buAutoNum type="arabicPeriod"/>
            </a:pPr>
            <a:r>
              <a:rPr lang="en-US" altLang="ja-JP" dirty="0"/>
              <a:t>64 bit </a:t>
            </a:r>
            <a:r>
              <a:rPr lang="ja-JP" altLang="en-US"/>
              <a:t>ハッシュ値を利用</a:t>
            </a:r>
            <a:endParaRPr lang="en-US" altLang="ja-JP" dirty="0"/>
          </a:p>
          <a:p>
            <a:pPr lvl="1"/>
            <a:r>
              <a:rPr lang="ja-JP" altLang="en-US"/>
              <a:t>似た画像は</a:t>
            </a:r>
            <a:r>
              <a:rPr kumimoji="1" lang="ja-JP" altLang="en-US"/>
              <a:t>近い値を保持</a:t>
            </a:r>
            <a:endParaRPr lang="en-US" altLang="ja-JP" dirty="0"/>
          </a:p>
          <a:p>
            <a:pPr marL="457200" indent="-457200">
              <a:buFont typeface="+mj-lt"/>
              <a:buAutoNum type="arabicPeriod"/>
            </a:pPr>
            <a:r>
              <a:rPr lang="ja-JP" altLang="en-US"/>
              <a:t>ハミング距離準拠の</a:t>
            </a:r>
            <a:br>
              <a:rPr lang="en-US" altLang="ja-JP" dirty="0"/>
            </a:br>
            <a:r>
              <a:rPr lang="ja-JP" altLang="en-US"/>
              <a:t>アルゴリズムを利用</a:t>
            </a:r>
            <a:endParaRPr lang="en-US" altLang="ja-JP" dirty="0"/>
          </a:p>
          <a:p>
            <a:pPr marL="457200" indent="-457200">
              <a:buFont typeface="+mj-lt"/>
              <a:buAutoNum type="arabicPeriod"/>
            </a:pPr>
            <a:r>
              <a:rPr lang="en-US" altLang="ja-JP" dirty="0"/>
              <a:t>Medoid </a:t>
            </a:r>
            <a:r>
              <a:rPr lang="ja-JP" altLang="en-US"/>
              <a:t>はクラスタ内の</a:t>
            </a:r>
            <a:br>
              <a:rPr lang="en-US" altLang="ja-JP" dirty="0"/>
            </a:br>
            <a:r>
              <a:rPr lang="ja-JP" altLang="en-US"/>
              <a:t>自身以外の画像との距離の</a:t>
            </a:r>
            <a:br>
              <a:rPr lang="en-US" altLang="ja-JP" dirty="0"/>
            </a:br>
            <a:r>
              <a:rPr lang="ja-JP" altLang="en-US"/>
              <a:t>総和が最小となる画像</a:t>
            </a:r>
            <a:endParaRPr lang="en-US" altLang="ja-JP" dirty="0"/>
          </a:p>
          <a:p>
            <a:pPr marL="457200" indent="-457200">
              <a:buFont typeface="+mj-lt"/>
              <a:buAutoNum type="arabicPeriod"/>
            </a:pPr>
            <a:r>
              <a:rPr lang="ja-JP" altLang="en-US"/>
              <a:t>ハッシュ化した</a:t>
            </a:r>
            <a:br>
              <a:rPr lang="en-US" altLang="ja-JP" dirty="0"/>
            </a:br>
            <a:r>
              <a:rPr lang="en-US" altLang="ja-JP" dirty="0"/>
              <a:t>KYM</a:t>
            </a:r>
            <a:r>
              <a:rPr lang="ja-JP" altLang="en-US"/>
              <a:t> データを利用</a:t>
            </a:r>
            <a:endParaRPr lang="en-US" altLang="ja-JP" dirty="0"/>
          </a:p>
          <a:p>
            <a:pPr marL="457200" indent="-457200">
              <a:buFont typeface="+mj-lt"/>
              <a:buAutoNum type="arabicPeriod"/>
            </a:pPr>
            <a:r>
              <a:rPr lang="ja-JP" altLang="en-US"/>
              <a:t>ハッシュ化した</a:t>
            </a:r>
            <a:br>
              <a:rPr lang="en-US" altLang="ja-JP" dirty="0"/>
            </a:br>
            <a:r>
              <a:rPr lang="ja-JP" altLang="en-US"/>
              <a:t>全てのデータを利用</a:t>
            </a:r>
            <a:endParaRPr lang="en-US" altLang="ja-JP" dirty="0"/>
          </a:p>
        </p:txBody>
      </p:sp>
      <p:sp>
        <p:nvSpPr>
          <p:cNvPr id="4" name="タイトル 3">
            <a:extLst>
              <a:ext uri="{FF2B5EF4-FFF2-40B4-BE49-F238E27FC236}">
                <a16:creationId xmlns:a16="http://schemas.microsoft.com/office/drawing/2014/main" id="{C7B36702-FDBB-9C4B-940F-0573795795BC}"/>
              </a:ext>
            </a:extLst>
          </p:cNvPr>
          <p:cNvSpPr>
            <a:spLocks noGrp="1"/>
          </p:cNvSpPr>
          <p:nvPr>
            <p:ph type="title"/>
          </p:nvPr>
        </p:nvSpPr>
        <p:spPr/>
        <p:txBody>
          <a:bodyPr/>
          <a:lstStyle/>
          <a:p>
            <a:r>
              <a:rPr kumimoji="1" lang="ja-JP" altLang="en-US"/>
              <a:t>提案手法</a:t>
            </a:r>
            <a:r>
              <a:rPr lang="ja-JP" altLang="en-US"/>
              <a:t>｜複数</a:t>
            </a:r>
            <a:r>
              <a:rPr lang="en-US" altLang="ja-JP" dirty="0"/>
              <a:t> SNS </a:t>
            </a:r>
            <a:r>
              <a:rPr lang="ja-JP" altLang="en-US"/>
              <a:t>のミームを意味付け</a:t>
            </a:r>
            <a:endParaRPr kumimoji="1" lang="ja-JP" altLang="en-US"/>
          </a:p>
        </p:txBody>
      </p:sp>
      <p:sp>
        <p:nvSpPr>
          <p:cNvPr id="6" name="スライド番号プレースホルダー 2">
            <a:extLst>
              <a:ext uri="{FF2B5EF4-FFF2-40B4-BE49-F238E27FC236}">
                <a16:creationId xmlns:a16="http://schemas.microsoft.com/office/drawing/2014/main" id="{7D575BE7-73E5-1D44-A7F7-5B178E78C3E5}"/>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3E48B941-74AF-4648-A5A2-DF81533F4F8C}" type="slidenum">
              <a:rPr lang="ja-JP" altLang="en-US" smtClean="0"/>
              <a:pPr/>
              <a:t>6</a:t>
            </a:fld>
            <a:endParaRPr lang="ja-JP" altLang="en-US" dirty="0"/>
          </a:p>
        </p:txBody>
      </p:sp>
    </p:spTree>
    <p:extLst>
      <p:ext uri="{BB962C8B-B14F-4D97-AF65-F5344CB8AC3E}">
        <p14:creationId xmlns:p14="http://schemas.microsoft.com/office/powerpoint/2010/main" val="3676612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8043442-A52D-D44A-B5FC-39A42FCA34BF}"/>
              </a:ext>
            </a:extLst>
          </p:cNvPr>
          <p:cNvSpPr>
            <a:spLocks noGrp="1"/>
          </p:cNvSpPr>
          <p:nvPr>
            <p:ph idx="1"/>
          </p:nvPr>
        </p:nvSpPr>
        <p:spPr>
          <a:xfrm>
            <a:off x="665226" y="1195964"/>
            <a:ext cx="8259318" cy="5313363"/>
          </a:xfrm>
        </p:spPr>
        <p:txBody>
          <a:bodyPr/>
          <a:lstStyle/>
          <a:p>
            <a:r>
              <a:rPr lang="en-US" altLang="ja-JP" dirty="0">
                <a:solidFill>
                  <a:schemeClr val="accent1"/>
                </a:solidFill>
              </a:rPr>
              <a:t> </a:t>
            </a:r>
            <a:r>
              <a:rPr lang="ja-JP" altLang="en-US">
                <a:solidFill>
                  <a:schemeClr val="accent1"/>
                </a:solidFill>
              </a:rPr>
              <a:t>人種差別的なミーム</a:t>
            </a:r>
            <a:r>
              <a:rPr lang="en-US" altLang="ja-JP" dirty="0">
                <a:solidFill>
                  <a:schemeClr val="accent1"/>
                </a:solidFill>
              </a:rPr>
              <a:t> </a:t>
            </a:r>
            <a:r>
              <a:rPr lang="en-US" altLang="ja-JP" dirty="0"/>
              <a:t>(</a:t>
            </a:r>
            <a:r>
              <a:rPr lang="ja-JP" altLang="en-US"/>
              <a:t>図中</a:t>
            </a:r>
            <a:r>
              <a:rPr lang="ja-JP" altLang="en-US">
                <a:solidFill>
                  <a:schemeClr val="accent1"/>
                </a:solidFill>
              </a:rPr>
              <a:t>赤</a:t>
            </a:r>
            <a:r>
              <a:rPr lang="en-US" altLang="ja-JP" dirty="0"/>
              <a:t>) </a:t>
            </a:r>
            <a:r>
              <a:rPr lang="ja-JP" altLang="en-US"/>
              <a:t>は</a:t>
            </a:r>
            <a:r>
              <a:rPr lang="en-US" altLang="ja-JP" dirty="0"/>
              <a:t> Fringe </a:t>
            </a:r>
            <a:r>
              <a:rPr lang="ja-JP" altLang="en-US"/>
              <a:t>で上位</a:t>
            </a:r>
            <a:endParaRPr lang="en-US" altLang="ja-JP" dirty="0"/>
          </a:p>
          <a:p>
            <a:pPr lvl="1"/>
            <a:r>
              <a:rPr lang="en-US" altLang="ja-JP" dirty="0"/>
              <a:t>’racist’, ‘antisemitism’</a:t>
            </a:r>
            <a:r>
              <a:rPr lang="ja-JP" altLang="en-US"/>
              <a:t> などのタグを持つもの</a:t>
            </a:r>
            <a:endParaRPr lang="en-US" altLang="ja-JP" dirty="0"/>
          </a:p>
          <a:p>
            <a:r>
              <a:rPr lang="en-US" altLang="ja-JP" dirty="0"/>
              <a:t> </a:t>
            </a:r>
            <a:r>
              <a:rPr lang="ja-JP" altLang="en-US"/>
              <a:t>害のないミームが</a:t>
            </a:r>
            <a:r>
              <a:rPr lang="en-US" altLang="ja-JP" dirty="0"/>
              <a:t> Mainstream</a:t>
            </a:r>
            <a:r>
              <a:rPr lang="ja-JP" altLang="en-US"/>
              <a:t> で上位</a:t>
            </a:r>
            <a:endParaRPr lang="en-US" altLang="ja-JP" dirty="0"/>
          </a:p>
          <a:p>
            <a:r>
              <a:rPr lang="en-US" altLang="ja-JP" dirty="0">
                <a:solidFill>
                  <a:schemeClr val="accent2"/>
                </a:solidFill>
              </a:rPr>
              <a:t> </a:t>
            </a:r>
            <a:r>
              <a:rPr lang="ja-JP" altLang="en-US">
                <a:solidFill>
                  <a:schemeClr val="accent2"/>
                </a:solidFill>
              </a:rPr>
              <a:t>政治的なミーム</a:t>
            </a:r>
            <a:r>
              <a:rPr lang="en-US" altLang="ja-JP" dirty="0">
                <a:solidFill>
                  <a:schemeClr val="accent2"/>
                </a:solidFill>
              </a:rPr>
              <a:t>  </a:t>
            </a:r>
            <a:r>
              <a:rPr lang="en-US" altLang="ja-JP" dirty="0"/>
              <a:t>(</a:t>
            </a:r>
            <a:r>
              <a:rPr lang="ja-JP" altLang="en-US"/>
              <a:t>図中</a:t>
            </a:r>
            <a:r>
              <a:rPr lang="ja-JP" altLang="en-US">
                <a:solidFill>
                  <a:schemeClr val="accent2"/>
                </a:solidFill>
              </a:rPr>
              <a:t>黄</a:t>
            </a:r>
            <a:r>
              <a:rPr lang="en-US" altLang="ja-JP" dirty="0"/>
              <a:t>) </a:t>
            </a:r>
            <a:r>
              <a:rPr lang="ja-JP" altLang="en-US"/>
              <a:t>投稿はどこにでも存在</a:t>
            </a:r>
            <a:endParaRPr lang="en-US" altLang="ja-JP" dirty="0"/>
          </a:p>
          <a:p>
            <a:pPr lvl="1"/>
            <a:r>
              <a:rPr lang="en-US" altLang="ja-JP" dirty="0"/>
              <a:t>‘politics’, ‘trump’, ‘</a:t>
            </a:r>
            <a:r>
              <a:rPr lang="en-US" altLang="ja-JP" dirty="0" err="1"/>
              <a:t>clinton</a:t>
            </a:r>
            <a:r>
              <a:rPr lang="en-US" altLang="ja-JP" dirty="0"/>
              <a:t>’</a:t>
            </a:r>
            <a:r>
              <a:rPr lang="ja-JP" altLang="en-US"/>
              <a:t> などのタグを持つもの</a:t>
            </a:r>
            <a:endParaRPr lang="en-US" altLang="ja-JP" dirty="0"/>
          </a:p>
          <a:p>
            <a:endParaRPr kumimoji="1" lang="ja-JP" altLang="en-US"/>
          </a:p>
        </p:txBody>
      </p:sp>
      <p:sp>
        <p:nvSpPr>
          <p:cNvPr id="4" name="タイトル 3">
            <a:extLst>
              <a:ext uri="{FF2B5EF4-FFF2-40B4-BE49-F238E27FC236}">
                <a16:creationId xmlns:a16="http://schemas.microsoft.com/office/drawing/2014/main" id="{A3F65DFF-C78C-B84B-9ED8-0E8B91E27666}"/>
              </a:ext>
            </a:extLst>
          </p:cNvPr>
          <p:cNvSpPr>
            <a:spLocks noGrp="1"/>
          </p:cNvSpPr>
          <p:nvPr>
            <p:ph type="title"/>
          </p:nvPr>
        </p:nvSpPr>
        <p:spPr/>
        <p:txBody>
          <a:bodyPr/>
          <a:lstStyle/>
          <a:p>
            <a:r>
              <a:rPr lang="ja-JP" altLang="en-US"/>
              <a:t>分析｜</a:t>
            </a:r>
            <a:r>
              <a:rPr kumimoji="1" lang="en-US" altLang="ja-JP" dirty="0"/>
              <a:t>SNS </a:t>
            </a:r>
            <a:r>
              <a:rPr kumimoji="1" lang="ja-JP" altLang="en-US"/>
              <a:t>毎に投稿されるミームの割合</a:t>
            </a:r>
          </a:p>
        </p:txBody>
      </p:sp>
      <p:grpSp>
        <p:nvGrpSpPr>
          <p:cNvPr id="29" name="グループ化 28">
            <a:extLst>
              <a:ext uri="{FF2B5EF4-FFF2-40B4-BE49-F238E27FC236}">
                <a16:creationId xmlns:a16="http://schemas.microsoft.com/office/drawing/2014/main" id="{A1F1F9F5-22EF-854E-8213-5B13D9CD2159}"/>
              </a:ext>
            </a:extLst>
          </p:cNvPr>
          <p:cNvGrpSpPr/>
          <p:nvPr/>
        </p:nvGrpSpPr>
        <p:grpSpPr>
          <a:xfrm>
            <a:off x="678055" y="3886271"/>
            <a:ext cx="7834574" cy="2855298"/>
            <a:chOff x="173034" y="1057843"/>
            <a:chExt cx="8844842" cy="3223489"/>
          </a:xfrm>
        </p:grpSpPr>
        <p:pic>
          <p:nvPicPr>
            <p:cNvPr id="5" name="図 4">
              <a:extLst>
                <a:ext uri="{FF2B5EF4-FFF2-40B4-BE49-F238E27FC236}">
                  <a16:creationId xmlns:a16="http://schemas.microsoft.com/office/drawing/2014/main" id="{747EC4BD-C39D-024A-9817-0799450C7BB2}"/>
                </a:ext>
              </a:extLst>
            </p:cNvPr>
            <p:cNvPicPr>
              <a:picLocks noChangeAspect="1"/>
            </p:cNvPicPr>
            <p:nvPr/>
          </p:nvPicPr>
          <p:blipFill rotWithShape="1">
            <a:blip r:embed="rId3"/>
            <a:srcRect b="677"/>
            <a:stretch/>
          </p:blipFill>
          <p:spPr>
            <a:xfrm>
              <a:off x="173034" y="1057843"/>
              <a:ext cx="8844842" cy="3223489"/>
            </a:xfrm>
            <a:prstGeom prst="rect">
              <a:avLst/>
            </a:prstGeom>
          </p:spPr>
        </p:pic>
        <p:sp>
          <p:nvSpPr>
            <p:cNvPr id="6" name="正方形/長方形 5">
              <a:extLst>
                <a:ext uri="{FF2B5EF4-FFF2-40B4-BE49-F238E27FC236}">
                  <a16:creationId xmlns:a16="http://schemas.microsoft.com/office/drawing/2014/main" id="{76921C43-07E2-CD48-BFE4-FBD0E00D0C1E}"/>
                </a:ext>
              </a:extLst>
            </p:cNvPr>
            <p:cNvSpPr/>
            <p:nvPr/>
          </p:nvSpPr>
          <p:spPr>
            <a:xfrm>
              <a:off x="226263" y="2289836"/>
              <a:ext cx="525516" cy="11702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7" name="正方形/長方形 6">
              <a:extLst>
                <a:ext uri="{FF2B5EF4-FFF2-40B4-BE49-F238E27FC236}">
                  <a16:creationId xmlns:a16="http://schemas.microsoft.com/office/drawing/2014/main" id="{5586A141-223C-D14D-8095-E951DEA89B00}"/>
                </a:ext>
              </a:extLst>
            </p:cNvPr>
            <p:cNvSpPr/>
            <p:nvPr/>
          </p:nvSpPr>
          <p:spPr>
            <a:xfrm>
              <a:off x="225973" y="1899727"/>
              <a:ext cx="609600" cy="25722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8" name="正方形/長方形 7">
              <a:extLst>
                <a:ext uri="{FF2B5EF4-FFF2-40B4-BE49-F238E27FC236}">
                  <a16:creationId xmlns:a16="http://schemas.microsoft.com/office/drawing/2014/main" id="{029C5A48-B7FA-F74C-84F3-4A053C420DF5}"/>
                </a:ext>
              </a:extLst>
            </p:cNvPr>
            <p:cNvSpPr/>
            <p:nvPr/>
          </p:nvSpPr>
          <p:spPr>
            <a:xfrm>
              <a:off x="2309045" y="2144888"/>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9" name="正方形/長方形 8">
              <a:extLst>
                <a:ext uri="{FF2B5EF4-FFF2-40B4-BE49-F238E27FC236}">
                  <a16:creationId xmlns:a16="http://schemas.microsoft.com/office/drawing/2014/main" id="{A420CDA2-5754-DC43-891A-9DD17F9A9D53}"/>
                </a:ext>
              </a:extLst>
            </p:cNvPr>
            <p:cNvSpPr/>
            <p:nvPr/>
          </p:nvSpPr>
          <p:spPr>
            <a:xfrm>
              <a:off x="2306681" y="3785500"/>
              <a:ext cx="672215" cy="14837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0" name="正方形/長方形 9">
              <a:extLst>
                <a:ext uri="{FF2B5EF4-FFF2-40B4-BE49-F238E27FC236}">
                  <a16:creationId xmlns:a16="http://schemas.microsoft.com/office/drawing/2014/main" id="{A9036454-855F-7C4B-9210-DDEAD2554248}"/>
                </a:ext>
              </a:extLst>
            </p:cNvPr>
            <p:cNvSpPr/>
            <p:nvPr/>
          </p:nvSpPr>
          <p:spPr>
            <a:xfrm>
              <a:off x="4380186" y="1766682"/>
              <a:ext cx="553120" cy="15549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1" name="正方形/長方形 10">
              <a:extLst>
                <a:ext uri="{FF2B5EF4-FFF2-40B4-BE49-F238E27FC236}">
                  <a16:creationId xmlns:a16="http://schemas.microsoft.com/office/drawing/2014/main" id="{270DD055-5632-824B-8F0E-4DED60AD3C4B}"/>
                </a:ext>
              </a:extLst>
            </p:cNvPr>
            <p:cNvSpPr/>
            <p:nvPr/>
          </p:nvSpPr>
          <p:spPr>
            <a:xfrm>
              <a:off x="2311542" y="1757642"/>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2" name="正方形/長方形 11">
              <a:extLst>
                <a:ext uri="{FF2B5EF4-FFF2-40B4-BE49-F238E27FC236}">
                  <a16:creationId xmlns:a16="http://schemas.microsoft.com/office/drawing/2014/main" id="{E379FC15-AB74-614C-9070-3EDBC54DA5F5}"/>
                </a:ext>
              </a:extLst>
            </p:cNvPr>
            <p:cNvSpPr/>
            <p:nvPr/>
          </p:nvSpPr>
          <p:spPr>
            <a:xfrm>
              <a:off x="224536" y="1633291"/>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3" name="正方形/長方形 12">
              <a:extLst>
                <a:ext uri="{FF2B5EF4-FFF2-40B4-BE49-F238E27FC236}">
                  <a16:creationId xmlns:a16="http://schemas.microsoft.com/office/drawing/2014/main" id="{049F9BCB-756F-EA49-80DB-55BD6197C02F}"/>
                </a:ext>
              </a:extLst>
            </p:cNvPr>
            <p:cNvSpPr/>
            <p:nvPr/>
          </p:nvSpPr>
          <p:spPr>
            <a:xfrm>
              <a:off x="226285" y="1519229"/>
              <a:ext cx="1077855" cy="11608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4" name="正方形/長方形 13">
              <a:extLst>
                <a:ext uri="{FF2B5EF4-FFF2-40B4-BE49-F238E27FC236}">
                  <a16:creationId xmlns:a16="http://schemas.microsoft.com/office/drawing/2014/main" id="{C98E3C17-952A-D44B-A83E-3EB3C3A924B5}"/>
                </a:ext>
              </a:extLst>
            </p:cNvPr>
            <p:cNvSpPr/>
            <p:nvPr/>
          </p:nvSpPr>
          <p:spPr>
            <a:xfrm>
              <a:off x="4385317" y="2028563"/>
              <a:ext cx="672215" cy="12398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5" name="正方形/長方形 14">
              <a:extLst>
                <a:ext uri="{FF2B5EF4-FFF2-40B4-BE49-F238E27FC236}">
                  <a16:creationId xmlns:a16="http://schemas.microsoft.com/office/drawing/2014/main" id="{DB4A1623-4BFF-1749-82D4-71292D841BCE}"/>
                </a:ext>
              </a:extLst>
            </p:cNvPr>
            <p:cNvSpPr/>
            <p:nvPr/>
          </p:nvSpPr>
          <p:spPr>
            <a:xfrm>
              <a:off x="4382683" y="2644560"/>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6" name="正方形/長方形 15">
              <a:extLst>
                <a:ext uri="{FF2B5EF4-FFF2-40B4-BE49-F238E27FC236}">
                  <a16:creationId xmlns:a16="http://schemas.microsoft.com/office/drawing/2014/main" id="{81CD10F2-C4E2-2441-98B8-4D8C559E5938}"/>
                </a:ext>
              </a:extLst>
            </p:cNvPr>
            <p:cNvSpPr/>
            <p:nvPr/>
          </p:nvSpPr>
          <p:spPr>
            <a:xfrm>
              <a:off x="6596230" y="2901891"/>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7" name="正方形/長方形 16">
              <a:extLst>
                <a:ext uri="{FF2B5EF4-FFF2-40B4-BE49-F238E27FC236}">
                  <a16:creationId xmlns:a16="http://schemas.microsoft.com/office/drawing/2014/main" id="{CF5C6EDA-50B1-0945-816D-DDA0D04AB7EC}"/>
                </a:ext>
              </a:extLst>
            </p:cNvPr>
            <p:cNvSpPr/>
            <p:nvPr/>
          </p:nvSpPr>
          <p:spPr>
            <a:xfrm>
              <a:off x="4381700" y="2148032"/>
              <a:ext cx="945417" cy="1443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8" name="正方形/長方形 17">
              <a:extLst>
                <a:ext uri="{FF2B5EF4-FFF2-40B4-BE49-F238E27FC236}">
                  <a16:creationId xmlns:a16="http://schemas.microsoft.com/office/drawing/2014/main" id="{0B668403-3B73-584A-8C31-ED80F7D70105}"/>
                </a:ext>
              </a:extLst>
            </p:cNvPr>
            <p:cNvSpPr/>
            <p:nvPr/>
          </p:nvSpPr>
          <p:spPr>
            <a:xfrm>
              <a:off x="225017" y="1776448"/>
              <a:ext cx="895445" cy="12409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9" name="正方形/長方形 18">
              <a:extLst>
                <a:ext uri="{FF2B5EF4-FFF2-40B4-BE49-F238E27FC236}">
                  <a16:creationId xmlns:a16="http://schemas.microsoft.com/office/drawing/2014/main" id="{DA759C3D-88E7-9148-9046-518BBEB050F9}"/>
                </a:ext>
              </a:extLst>
            </p:cNvPr>
            <p:cNvSpPr/>
            <p:nvPr/>
          </p:nvSpPr>
          <p:spPr>
            <a:xfrm>
              <a:off x="224482" y="2152669"/>
              <a:ext cx="1320888" cy="13797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0" name="正方形/長方形 19">
              <a:extLst>
                <a:ext uri="{FF2B5EF4-FFF2-40B4-BE49-F238E27FC236}">
                  <a16:creationId xmlns:a16="http://schemas.microsoft.com/office/drawing/2014/main" id="{55D1C744-3842-D049-B9A6-2405EA03B0B7}"/>
                </a:ext>
              </a:extLst>
            </p:cNvPr>
            <p:cNvSpPr/>
            <p:nvPr/>
          </p:nvSpPr>
          <p:spPr>
            <a:xfrm>
              <a:off x="218296" y="3162110"/>
              <a:ext cx="53077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1" name="正方形/長方形 20">
              <a:extLst>
                <a:ext uri="{FF2B5EF4-FFF2-40B4-BE49-F238E27FC236}">
                  <a16:creationId xmlns:a16="http://schemas.microsoft.com/office/drawing/2014/main" id="{533E44FA-EBC5-BF41-ACB1-08B23BF2D4DD}"/>
                </a:ext>
              </a:extLst>
            </p:cNvPr>
            <p:cNvSpPr/>
            <p:nvPr/>
          </p:nvSpPr>
          <p:spPr>
            <a:xfrm>
              <a:off x="2306907" y="2534515"/>
              <a:ext cx="137093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2" name="正方形/長方形 21">
              <a:extLst>
                <a:ext uri="{FF2B5EF4-FFF2-40B4-BE49-F238E27FC236}">
                  <a16:creationId xmlns:a16="http://schemas.microsoft.com/office/drawing/2014/main" id="{78EC6515-3FA5-724D-9A23-2F287504284F}"/>
                </a:ext>
              </a:extLst>
            </p:cNvPr>
            <p:cNvSpPr/>
            <p:nvPr/>
          </p:nvSpPr>
          <p:spPr>
            <a:xfrm>
              <a:off x="4385959" y="2521582"/>
              <a:ext cx="1370937" cy="15650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3" name="正方形/長方形 22">
              <a:extLst>
                <a:ext uri="{FF2B5EF4-FFF2-40B4-BE49-F238E27FC236}">
                  <a16:creationId xmlns:a16="http://schemas.microsoft.com/office/drawing/2014/main" id="{08156F66-7AD0-4442-867E-FD655C909514}"/>
                </a:ext>
              </a:extLst>
            </p:cNvPr>
            <p:cNvSpPr/>
            <p:nvPr/>
          </p:nvSpPr>
          <p:spPr>
            <a:xfrm>
              <a:off x="4389896" y="1523390"/>
              <a:ext cx="600501"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4" name="正方形/長方形 23">
              <a:extLst>
                <a:ext uri="{FF2B5EF4-FFF2-40B4-BE49-F238E27FC236}">
                  <a16:creationId xmlns:a16="http://schemas.microsoft.com/office/drawing/2014/main" id="{4ED2E90F-CAD9-CA4A-B0BE-2A53B0763F1C}"/>
                </a:ext>
              </a:extLst>
            </p:cNvPr>
            <p:cNvSpPr/>
            <p:nvPr/>
          </p:nvSpPr>
          <p:spPr>
            <a:xfrm>
              <a:off x="4380336" y="1901859"/>
              <a:ext cx="873246"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5" name="正方形/長方形 24">
              <a:extLst>
                <a:ext uri="{FF2B5EF4-FFF2-40B4-BE49-F238E27FC236}">
                  <a16:creationId xmlns:a16="http://schemas.microsoft.com/office/drawing/2014/main" id="{054853BF-DE80-0D43-A1FC-8C232AE86599}"/>
                </a:ext>
              </a:extLst>
            </p:cNvPr>
            <p:cNvSpPr/>
            <p:nvPr/>
          </p:nvSpPr>
          <p:spPr>
            <a:xfrm>
              <a:off x="4387084" y="2782517"/>
              <a:ext cx="1558203"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6" name="正方形/長方形 25">
              <a:extLst>
                <a:ext uri="{FF2B5EF4-FFF2-40B4-BE49-F238E27FC236}">
                  <a16:creationId xmlns:a16="http://schemas.microsoft.com/office/drawing/2014/main" id="{C22C80D6-CB9D-1745-AF2C-E6D931451571}"/>
                </a:ext>
              </a:extLst>
            </p:cNvPr>
            <p:cNvSpPr/>
            <p:nvPr/>
          </p:nvSpPr>
          <p:spPr>
            <a:xfrm>
              <a:off x="4387086" y="3038955"/>
              <a:ext cx="55270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7" name="正方形/長方形 26">
              <a:extLst>
                <a:ext uri="{FF2B5EF4-FFF2-40B4-BE49-F238E27FC236}">
                  <a16:creationId xmlns:a16="http://schemas.microsoft.com/office/drawing/2014/main" id="{89965647-D886-9D4B-9EF5-05ADCA9629B2}"/>
                </a:ext>
              </a:extLst>
            </p:cNvPr>
            <p:cNvSpPr/>
            <p:nvPr/>
          </p:nvSpPr>
          <p:spPr>
            <a:xfrm>
              <a:off x="6609076" y="3301136"/>
              <a:ext cx="108199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grpSp>
      <p:sp>
        <p:nvSpPr>
          <p:cNvPr id="28" name="コンテンツ プレースホルダー 2">
            <a:extLst>
              <a:ext uri="{FF2B5EF4-FFF2-40B4-BE49-F238E27FC236}">
                <a16:creationId xmlns:a16="http://schemas.microsoft.com/office/drawing/2014/main" id="{23D40CBC-2984-D545-B4C0-8085F91E729C}"/>
              </a:ext>
            </a:extLst>
          </p:cNvPr>
          <p:cNvSpPr txBox="1">
            <a:spLocks/>
          </p:cNvSpPr>
          <p:nvPr/>
        </p:nvSpPr>
        <p:spPr>
          <a:xfrm>
            <a:off x="660180" y="44464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
        <p:nvSpPr>
          <p:cNvPr id="3" name="左中かっこ 2">
            <a:extLst>
              <a:ext uri="{FF2B5EF4-FFF2-40B4-BE49-F238E27FC236}">
                <a16:creationId xmlns:a16="http://schemas.microsoft.com/office/drawing/2014/main" id="{09204710-AC09-6E47-8BE9-9C8B0DC173B3}"/>
              </a:ext>
            </a:extLst>
          </p:cNvPr>
          <p:cNvSpPr/>
          <p:nvPr/>
        </p:nvSpPr>
        <p:spPr>
          <a:xfrm rot="5400000">
            <a:off x="3444987" y="1050130"/>
            <a:ext cx="172129" cy="56251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左中かっこ 31">
            <a:extLst>
              <a:ext uri="{FF2B5EF4-FFF2-40B4-BE49-F238E27FC236}">
                <a16:creationId xmlns:a16="http://schemas.microsoft.com/office/drawing/2014/main" id="{E60754C3-D358-034A-9C51-50E13858F729}"/>
              </a:ext>
            </a:extLst>
          </p:cNvPr>
          <p:cNvSpPr/>
          <p:nvPr/>
        </p:nvSpPr>
        <p:spPr>
          <a:xfrm rot="5400000">
            <a:off x="7337474" y="2800164"/>
            <a:ext cx="172800" cy="2097226"/>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DDB27C4-3715-6B49-BDF2-C5D4131510D6}"/>
              </a:ext>
            </a:extLst>
          </p:cNvPr>
          <p:cNvSpPr/>
          <p:nvPr/>
        </p:nvSpPr>
        <p:spPr>
          <a:xfrm>
            <a:off x="3141702" y="3453884"/>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34" name="正方形/長方形 33">
            <a:extLst>
              <a:ext uri="{FF2B5EF4-FFF2-40B4-BE49-F238E27FC236}">
                <a16:creationId xmlns:a16="http://schemas.microsoft.com/office/drawing/2014/main" id="{EEE5601C-6CC1-A542-8A1F-61EEE2F93EA7}"/>
              </a:ext>
            </a:extLst>
          </p:cNvPr>
          <p:cNvSpPr/>
          <p:nvPr/>
        </p:nvSpPr>
        <p:spPr>
          <a:xfrm>
            <a:off x="6742152" y="345388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spTree>
    <p:extLst>
      <p:ext uri="{BB962C8B-B14F-4D97-AF65-F5344CB8AC3E}">
        <p14:creationId xmlns:p14="http://schemas.microsoft.com/office/powerpoint/2010/main" val="1339364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81AAB95-DF43-A841-907B-A67D1AE67019}"/>
              </a:ext>
            </a:extLst>
          </p:cNvPr>
          <p:cNvSpPr>
            <a:spLocks noGrp="1"/>
          </p:cNvSpPr>
          <p:nvPr>
            <p:ph idx="1"/>
          </p:nvPr>
        </p:nvSpPr>
        <p:spPr>
          <a:xfrm>
            <a:off x="628649" y="1171580"/>
            <a:ext cx="8515351" cy="5313363"/>
          </a:xfrm>
        </p:spPr>
        <p:txBody>
          <a:bodyPr/>
          <a:lstStyle/>
          <a:p>
            <a:pPr marL="0" indent="0">
              <a:buNone/>
            </a:pPr>
            <a:endParaRPr kumimoji="1" lang="en-US" altLang="ja-JP" dirty="0"/>
          </a:p>
        </p:txBody>
      </p:sp>
      <p:sp>
        <p:nvSpPr>
          <p:cNvPr id="3" name="スライド番号プレースホルダー 2">
            <a:extLst>
              <a:ext uri="{FF2B5EF4-FFF2-40B4-BE49-F238E27FC236}">
                <a16:creationId xmlns:a16="http://schemas.microsoft.com/office/drawing/2014/main" id="{2D928240-6B99-CD4F-A4E4-CDDD0628DB22}"/>
              </a:ext>
            </a:extLst>
          </p:cNvPr>
          <p:cNvSpPr>
            <a:spLocks noGrp="1"/>
          </p:cNvSpPr>
          <p:nvPr>
            <p:ph type="sldNum" sz="quarter" idx="12"/>
          </p:nvPr>
        </p:nvSpPr>
        <p:spPr/>
        <p:txBody>
          <a:bodyPr/>
          <a:lstStyle/>
          <a:p>
            <a:fld id="{3E48B941-74AF-4648-A5A2-DF81533F4F8C}" type="slidenum">
              <a:rPr kumimoji="1" lang="ja-JP" altLang="en-US" smtClean="0"/>
              <a:t>8</a:t>
            </a:fld>
            <a:endParaRPr kumimoji="1" lang="ja-JP" altLang="en-US" dirty="0"/>
          </a:p>
        </p:txBody>
      </p:sp>
      <p:sp>
        <p:nvSpPr>
          <p:cNvPr id="4" name="タイトル 3">
            <a:extLst>
              <a:ext uri="{FF2B5EF4-FFF2-40B4-BE49-F238E27FC236}">
                <a16:creationId xmlns:a16="http://schemas.microsoft.com/office/drawing/2014/main" id="{2557791B-61A3-8040-938B-0F68998FD75A}"/>
              </a:ext>
            </a:extLst>
          </p:cNvPr>
          <p:cNvSpPr>
            <a:spLocks noGrp="1"/>
          </p:cNvSpPr>
          <p:nvPr>
            <p:ph type="title"/>
          </p:nvPr>
        </p:nvSpPr>
        <p:spPr/>
        <p:txBody>
          <a:bodyPr/>
          <a:lstStyle/>
          <a:p>
            <a:r>
              <a:rPr lang="ja-JP" altLang="en-US"/>
              <a:t>分析</a:t>
            </a:r>
            <a:r>
              <a:rPr kumimoji="1" lang="ja-JP" altLang="en-US"/>
              <a:t>｜ミームの投稿数の推移</a:t>
            </a:r>
          </a:p>
        </p:txBody>
      </p:sp>
      <p:pic>
        <p:nvPicPr>
          <p:cNvPr id="14" name="図 13">
            <a:extLst>
              <a:ext uri="{FF2B5EF4-FFF2-40B4-BE49-F238E27FC236}">
                <a16:creationId xmlns:a16="http://schemas.microsoft.com/office/drawing/2014/main" id="{4612C18B-DB5E-3945-BBC2-6A3F07E56FFE}"/>
              </a:ext>
            </a:extLst>
          </p:cNvPr>
          <p:cNvPicPr>
            <a:picLocks noChangeAspect="1"/>
          </p:cNvPicPr>
          <p:nvPr/>
        </p:nvPicPr>
        <p:blipFill rotWithShape="1">
          <a:blip r:embed="rId3">
            <a:extLst>
              <a:ext uri="{28A0092B-C50C-407E-A947-70E740481C1C}">
                <a14:useLocalDpi xmlns:a14="http://schemas.microsoft.com/office/drawing/2010/main" val="0"/>
              </a:ext>
            </a:extLst>
          </a:blip>
          <a:srcRect l="8124" t="4750" r="7500" b="3200"/>
          <a:stretch/>
        </p:blipFill>
        <p:spPr>
          <a:xfrm>
            <a:off x="419100" y="3160297"/>
            <a:ext cx="4263190" cy="2906914"/>
          </a:xfrm>
          <a:prstGeom prst="rect">
            <a:avLst/>
          </a:prstGeom>
        </p:spPr>
      </p:pic>
      <p:sp>
        <p:nvSpPr>
          <p:cNvPr id="15" name="テキスト ボックス 14">
            <a:extLst>
              <a:ext uri="{FF2B5EF4-FFF2-40B4-BE49-F238E27FC236}">
                <a16:creationId xmlns:a16="http://schemas.microsoft.com/office/drawing/2014/main" id="{D17B8365-6CF7-064C-B8F5-107749DE40D8}"/>
              </a:ext>
            </a:extLst>
          </p:cNvPr>
          <p:cNvSpPr txBox="1"/>
          <p:nvPr/>
        </p:nvSpPr>
        <p:spPr>
          <a:xfrm>
            <a:off x="2308127" y="2476423"/>
            <a:ext cx="1683473" cy="646331"/>
          </a:xfrm>
          <a:prstGeom prst="rect">
            <a:avLst/>
          </a:prstGeom>
          <a:solidFill>
            <a:schemeClr val="bg1"/>
          </a:solidFill>
          <a:ln w="31750">
            <a:solidFill>
              <a:schemeClr val="accent1"/>
            </a:solidFill>
          </a:ln>
        </p:spPr>
        <p:txBody>
          <a:bodyPr wrap="none" rtlCol="0">
            <a:spAutoFit/>
          </a:bodyPr>
          <a:lstStyle/>
          <a:p>
            <a:pPr algn="ctr"/>
            <a:r>
              <a:rPr kumimoji="1" lang="ja-JP" altLang="en-US" dirty="0">
                <a:solidFill>
                  <a:schemeClr val="tx2"/>
                </a:solidFill>
                <a:latin typeface="Meiryo" charset="-128"/>
                <a:ea typeface="Meiryo" charset="-128"/>
                <a:cs typeface="Meiryo" charset="-128"/>
              </a:rPr>
              <a:t>継続的</a:t>
            </a:r>
            <a:r>
              <a:rPr lang="ja-JP" altLang="en-US" dirty="0">
                <a:solidFill>
                  <a:schemeClr val="tx2"/>
                </a:solidFill>
                <a:latin typeface="Meiryo" charset="-128"/>
                <a:ea typeface="Meiryo" charset="-128"/>
                <a:cs typeface="Meiryo" charset="-128"/>
              </a:rPr>
              <a:t>な</a:t>
            </a:r>
            <a:r>
              <a:rPr lang="en-US" altLang="ja-JP" dirty="0">
                <a:solidFill>
                  <a:schemeClr val="tx2"/>
                </a:solidFill>
                <a:latin typeface="Meiryo" charset="-128"/>
                <a:ea typeface="Meiryo" charset="-128"/>
                <a:cs typeface="Meiryo" charset="-128"/>
              </a:rPr>
              <a:t> </a:t>
            </a:r>
            <a:br>
              <a:rPr lang="en-US" altLang="ja-JP" dirty="0">
                <a:solidFill>
                  <a:schemeClr val="tx2"/>
                </a:solidFill>
                <a:latin typeface="Meiryo" charset="-128"/>
                <a:ea typeface="Meiryo" charset="-128"/>
                <a:cs typeface="Meiryo" charset="-128"/>
              </a:rPr>
            </a:br>
            <a:r>
              <a:rPr lang="en-US" altLang="ja-JP" dirty="0">
                <a:solidFill>
                  <a:schemeClr val="tx2"/>
                </a:solidFill>
                <a:ea typeface="Meiryo" charset="-128"/>
                <a:cs typeface="Meiryo" charset="-128"/>
              </a:rPr>
              <a:t>/pol/ </a:t>
            </a:r>
            <a:r>
              <a:rPr lang="ja-JP" altLang="en-US" dirty="0">
                <a:solidFill>
                  <a:schemeClr val="tx2"/>
                </a:solidFill>
                <a:latin typeface="Meiryo" charset="-128"/>
                <a:ea typeface="Meiryo" charset="-128"/>
                <a:cs typeface="Meiryo" charset="-128"/>
              </a:rPr>
              <a:t>への</a:t>
            </a:r>
            <a:r>
              <a:rPr kumimoji="1" lang="ja-JP" altLang="en-US" dirty="0">
                <a:solidFill>
                  <a:schemeClr val="tx2"/>
                </a:solidFill>
                <a:latin typeface="Meiryo" charset="-128"/>
                <a:ea typeface="Meiryo" charset="-128"/>
                <a:cs typeface="Meiryo" charset="-128"/>
              </a:rPr>
              <a:t>投稿</a:t>
            </a:r>
          </a:p>
        </p:txBody>
      </p:sp>
      <p:cxnSp>
        <p:nvCxnSpPr>
          <p:cNvPr id="17" name="直線コネクタ 16">
            <a:extLst>
              <a:ext uri="{FF2B5EF4-FFF2-40B4-BE49-F238E27FC236}">
                <a16:creationId xmlns:a16="http://schemas.microsoft.com/office/drawing/2014/main" id="{9B6FCB89-F6DF-1146-8B9D-71A805356F62}"/>
              </a:ext>
            </a:extLst>
          </p:cNvPr>
          <p:cNvCxnSpPr>
            <a:cxnSpLocks/>
            <a:stCxn id="15" idx="2"/>
          </p:cNvCxnSpPr>
          <p:nvPr/>
        </p:nvCxnSpPr>
        <p:spPr>
          <a:xfrm flipH="1">
            <a:off x="2477018" y="3122754"/>
            <a:ext cx="672846" cy="2210034"/>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34D9DC0-8104-864F-9848-5708B1135B27}"/>
              </a:ext>
            </a:extLst>
          </p:cNvPr>
          <p:cNvCxnSpPr>
            <a:cxnSpLocks/>
          </p:cNvCxnSpPr>
          <p:nvPr/>
        </p:nvCxnSpPr>
        <p:spPr>
          <a:xfrm>
            <a:off x="1958031" y="2997361"/>
            <a:ext cx="289869" cy="2467747"/>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5BD9EB7-8A55-7342-B80F-310D437F4E67}"/>
              </a:ext>
            </a:extLst>
          </p:cNvPr>
          <p:cNvSpPr txBox="1"/>
          <p:nvPr/>
        </p:nvSpPr>
        <p:spPr>
          <a:xfrm>
            <a:off x="154433" y="2348249"/>
            <a:ext cx="2031325" cy="646331"/>
          </a:xfrm>
          <a:prstGeom prst="rect">
            <a:avLst/>
          </a:prstGeom>
          <a:solidFill>
            <a:schemeClr val="bg1"/>
          </a:solidFill>
          <a:ln w="31750">
            <a:solidFill>
              <a:schemeClr val="accent1"/>
            </a:solidFill>
          </a:ln>
        </p:spPr>
        <p:txBody>
          <a:bodyPr wrap="none" rtlCol="0">
            <a:spAutoFit/>
          </a:bodyPr>
          <a:lstStyle/>
          <a:p>
            <a:pPr algn="ctr"/>
            <a:r>
              <a:rPr kumimoji="1" lang="en-US" altLang="ja-JP" dirty="0">
                <a:solidFill>
                  <a:schemeClr val="tx2"/>
                </a:solidFill>
                <a:latin typeface="Meiryo" charset="-128"/>
                <a:ea typeface="Meiryo" charset="-128"/>
                <a:cs typeface="Meiryo" charset="-128"/>
              </a:rPr>
              <a:t>Mainstream</a:t>
            </a:r>
            <a:r>
              <a:rPr kumimoji="1" lang="ja-JP" altLang="en-US" dirty="0">
                <a:solidFill>
                  <a:schemeClr val="tx2"/>
                </a:solidFill>
                <a:latin typeface="Meiryo" charset="-128"/>
                <a:ea typeface="Meiryo" charset="-128"/>
                <a:cs typeface="Meiryo" charset="-128"/>
              </a:rPr>
              <a:t> で</a:t>
            </a:r>
            <a:endParaRPr kumimoji="1" lang="en-US" altLang="ja-JP" dirty="0">
              <a:solidFill>
                <a:schemeClr val="tx2"/>
              </a:solidFill>
              <a:latin typeface="Meiryo" charset="-128"/>
              <a:ea typeface="Meiryo" charset="-128"/>
              <a:cs typeface="Meiryo" charset="-128"/>
            </a:endParaRPr>
          </a:p>
          <a:p>
            <a:pPr algn="ctr"/>
            <a:r>
              <a:rPr lang="ja-JP" altLang="en-US" dirty="0">
                <a:solidFill>
                  <a:schemeClr val="tx2"/>
                </a:solidFill>
                <a:latin typeface="Meiryo" charset="-128"/>
                <a:ea typeface="Meiryo" charset="-128"/>
                <a:cs typeface="Meiryo" charset="-128"/>
              </a:rPr>
              <a:t>ほとんど投稿無し</a:t>
            </a:r>
            <a:endParaRPr kumimoji="1" lang="ja-JP" altLang="en-US" dirty="0">
              <a:solidFill>
                <a:schemeClr val="tx2"/>
              </a:solidFill>
              <a:latin typeface="Meiryo" charset="-128"/>
              <a:ea typeface="Meiryo" charset="-128"/>
              <a:cs typeface="Meiryo" charset="-128"/>
            </a:endParaRPr>
          </a:p>
        </p:txBody>
      </p:sp>
      <p:pic>
        <p:nvPicPr>
          <p:cNvPr id="21" name="図 20">
            <a:extLst>
              <a:ext uri="{FF2B5EF4-FFF2-40B4-BE49-F238E27FC236}">
                <a16:creationId xmlns:a16="http://schemas.microsoft.com/office/drawing/2014/main" id="{5E822685-3FAB-9840-99C2-81D02A3E0E39}"/>
              </a:ext>
            </a:extLst>
          </p:cNvPr>
          <p:cNvPicPr>
            <a:picLocks noChangeAspect="1"/>
          </p:cNvPicPr>
          <p:nvPr/>
        </p:nvPicPr>
        <p:blipFill rotWithShape="1">
          <a:blip r:embed="rId4">
            <a:extLst>
              <a:ext uri="{28A0092B-C50C-407E-A947-70E740481C1C}">
                <a14:useLocalDpi xmlns:a14="http://schemas.microsoft.com/office/drawing/2010/main" val="0"/>
              </a:ext>
            </a:extLst>
          </a:blip>
          <a:srcRect l="8281" t="3908" r="6876" b="2000"/>
          <a:stretch/>
        </p:blipFill>
        <p:spPr>
          <a:xfrm>
            <a:off x="4865556" y="3217207"/>
            <a:ext cx="4066070" cy="2818303"/>
          </a:xfrm>
          <a:prstGeom prst="rect">
            <a:avLst/>
          </a:prstGeom>
        </p:spPr>
      </p:pic>
      <p:sp>
        <p:nvSpPr>
          <p:cNvPr id="35" name="テキスト ボックス 34">
            <a:extLst>
              <a:ext uri="{FF2B5EF4-FFF2-40B4-BE49-F238E27FC236}">
                <a16:creationId xmlns:a16="http://schemas.microsoft.com/office/drawing/2014/main" id="{2CDE79A6-06CB-5F40-8DB3-B4ADA62DD4F4}"/>
              </a:ext>
            </a:extLst>
          </p:cNvPr>
          <p:cNvSpPr txBox="1"/>
          <p:nvPr/>
        </p:nvSpPr>
        <p:spPr>
          <a:xfrm>
            <a:off x="4158287" y="2170995"/>
            <a:ext cx="2031325" cy="646331"/>
          </a:xfrm>
          <a:prstGeom prst="rect">
            <a:avLst/>
          </a:prstGeom>
          <a:solidFill>
            <a:schemeClr val="bg1"/>
          </a:solidFill>
          <a:ln w="31750">
            <a:solidFill>
              <a:schemeClr val="accent1"/>
            </a:solidFill>
          </a:ln>
        </p:spPr>
        <p:txBody>
          <a:bodyPr wrap="square" rtlCol="0">
            <a:spAutoFit/>
          </a:bodyPr>
          <a:lstStyle/>
          <a:p>
            <a:pPr algn="ctr"/>
            <a:r>
              <a:rPr lang="ja-JP" altLang="en-US" dirty="0">
                <a:solidFill>
                  <a:schemeClr val="tx2"/>
                </a:solidFill>
                <a:latin typeface="Meiryo" charset="-128"/>
                <a:ea typeface="Meiryo" charset="-128"/>
                <a:cs typeface="Meiryo" charset="-128"/>
              </a:rPr>
              <a:t>第</a:t>
            </a:r>
            <a:r>
              <a:rPr lang="en-US" altLang="ja-JP" dirty="0">
                <a:solidFill>
                  <a:schemeClr val="tx2"/>
                </a:solidFill>
                <a:latin typeface="Meiryo" charset="-128"/>
                <a:ea typeface="Meiryo" charset="-128"/>
                <a:cs typeface="Meiryo" charset="-128"/>
              </a:rPr>
              <a:t> </a:t>
            </a:r>
            <a:r>
              <a:rPr lang="en-US" altLang="ja-JP" dirty="0">
                <a:solidFill>
                  <a:schemeClr val="tx2"/>
                </a:solidFill>
                <a:ea typeface="Meiryo" charset="-128"/>
                <a:cs typeface="Meiryo" charset="-128"/>
              </a:rPr>
              <a:t>2</a:t>
            </a:r>
            <a:r>
              <a:rPr lang="en-US" altLang="ja-JP" dirty="0">
                <a:solidFill>
                  <a:schemeClr val="tx2"/>
                </a:solidFill>
                <a:latin typeface="Meiryo" charset="-128"/>
                <a:ea typeface="Meiryo" charset="-128"/>
                <a:cs typeface="Meiryo" charset="-128"/>
              </a:rPr>
              <a:t> </a:t>
            </a:r>
            <a:r>
              <a:rPr lang="ja-JP" altLang="en-US" dirty="0">
                <a:solidFill>
                  <a:schemeClr val="tx2"/>
                </a:solidFill>
                <a:latin typeface="Meiryo" charset="-128"/>
                <a:ea typeface="Meiryo" charset="-128"/>
                <a:cs typeface="Meiryo" charset="-128"/>
              </a:rPr>
              <a:t>回</a:t>
            </a:r>
            <a:r>
              <a:rPr lang="en-US" altLang="ja-JP" dirty="0">
                <a:solidFill>
                  <a:schemeClr val="tx2"/>
                </a:solidFill>
                <a:latin typeface="Meiryo" charset="-128"/>
                <a:ea typeface="Meiryo" charset="-128"/>
                <a:cs typeface="Meiryo" charset="-128"/>
              </a:rPr>
              <a:t> US</a:t>
            </a:r>
          </a:p>
          <a:p>
            <a:pPr algn="ctr"/>
            <a:r>
              <a:rPr lang="ja-JP" altLang="en-US" dirty="0">
                <a:solidFill>
                  <a:schemeClr val="tx2"/>
                </a:solidFill>
                <a:latin typeface="Meiryo" charset="-128"/>
                <a:ea typeface="Meiryo" charset="-128"/>
                <a:cs typeface="Meiryo" charset="-128"/>
              </a:rPr>
              <a:t>大統領選挙討論会</a:t>
            </a:r>
          </a:p>
        </p:txBody>
      </p:sp>
      <p:sp>
        <p:nvSpPr>
          <p:cNvPr id="36" name="テキスト ボックス 35">
            <a:extLst>
              <a:ext uri="{FF2B5EF4-FFF2-40B4-BE49-F238E27FC236}">
                <a16:creationId xmlns:a16="http://schemas.microsoft.com/office/drawing/2014/main" id="{1E829505-04E7-DC4C-B659-CFE8BFA44960}"/>
              </a:ext>
            </a:extLst>
          </p:cNvPr>
          <p:cNvSpPr txBox="1"/>
          <p:nvPr/>
        </p:nvSpPr>
        <p:spPr>
          <a:xfrm>
            <a:off x="6405135" y="2128895"/>
            <a:ext cx="1390558" cy="646331"/>
          </a:xfrm>
          <a:prstGeom prst="rect">
            <a:avLst/>
          </a:prstGeom>
          <a:solidFill>
            <a:schemeClr val="bg1"/>
          </a:solidFill>
          <a:ln w="31750">
            <a:solidFill>
              <a:schemeClr val="accent1"/>
            </a:solidFill>
          </a:ln>
        </p:spPr>
        <p:txBody>
          <a:bodyPr wrap="square" rtlCol="0">
            <a:spAutoFit/>
          </a:bodyPr>
          <a:lstStyle/>
          <a:p>
            <a:pPr algn="ctr"/>
            <a:r>
              <a:rPr kumimoji="1" lang="en-US" altLang="ja-JP" dirty="0">
                <a:solidFill>
                  <a:schemeClr val="tx2"/>
                </a:solidFill>
                <a:ea typeface="Meiryo" charset="-128"/>
                <a:cs typeface="Meiryo" charset="-128"/>
              </a:rPr>
              <a:t>2016</a:t>
            </a:r>
            <a:r>
              <a:rPr kumimoji="1" lang="ja-JP" altLang="en-US" dirty="0">
                <a:solidFill>
                  <a:schemeClr val="tx2"/>
                </a:solidFill>
                <a:ea typeface="Meiryo" charset="-128"/>
                <a:cs typeface="Meiryo" charset="-128"/>
              </a:rPr>
              <a:t> </a:t>
            </a:r>
            <a:r>
              <a:rPr kumimoji="1" lang="en-US" altLang="ja-JP" dirty="0">
                <a:solidFill>
                  <a:schemeClr val="tx2"/>
                </a:solidFill>
                <a:ea typeface="Meiryo" charset="-128"/>
                <a:cs typeface="Meiryo" charset="-128"/>
              </a:rPr>
              <a:t>US</a:t>
            </a:r>
            <a:r>
              <a:rPr kumimoji="1" lang="ja-JP" altLang="en-US">
                <a:solidFill>
                  <a:schemeClr val="tx2"/>
                </a:solidFill>
                <a:ea typeface="Meiryo" charset="-128"/>
                <a:cs typeface="Meiryo" charset="-128"/>
              </a:rPr>
              <a:t> </a:t>
            </a:r>
            <a:br>
              <a:rPr kumimoji="1" lang="en-US" altLang="ja-JP" dirty="0">
                <a:solidFill>
                  <a:schemeClr val="tx2"/>
                </a:solidFill>
                <a:ea typeface="Meiryo" charset="-128"/>
                <a:cs typeface="Meiryo" charset="-128"/>
              </a:rPr>
            </a:br>
            <a:r>
              <a:rPr kumimoji="1" lang="ja-JP" altLang="en-US">
                <a:solidFill>
                  <a:schemeClr val="tx2"/>
                </a:solidFill>
                <a:latin typeface="Meiryo" charset="-128"/>
                <a:ea typeface="Meiryo" charset="-128"/>
                <a:cs typeface="Meiryo" charset="-128"/>
              </a:rPr>
              <a:t>大統領</a:t>
            </a:r>
            <a:r>
              <a:rPr kumimoji="1" lang="ja-JP" altLang="en-US" dirty="0">
                <a:solidFill>
                  <a:schemeClr val="tx2"/>
                </a:solidFill>
                <a:latin typeface="Meiryo" charset="-128"/>
                <a:ea typeface="Meiryo" charset="-128"/>
                <a:cs typeface="Meiryo" charset="-128"/>
              </a:rPr>
              <a:t>選挙</a:t>
            </a:r>
          </a:p>
        </p:txBody>
      </p:sp>
      <p:cxnSp>
        <p:nvCxnSpPr>
          <p:cNvPr id="37" name="直線コネクタ 36">
            <a:extLst>
              <a:ext uri="{FF2B5EF4-FFF2-40B4-BE49-F238E27FC236}">
                <a16:creationId xmlns:a16="http://schemas.microsoft.com/office/drawing/2014/main" id="{062FA245-413C-D949-A116-AFDF43A6FB86}"/>
              </a:ext>
            </a:extLst>
          </p:cNvPr>
          <p:cNvCxnSpPr>
            <a:cxnSpLocks/>
            <a:stCxn id="35" idx="2"/>
          </p:cNvCxnSpPr>
          <p:nvPr/>
        </p:nvCxnSpPr>
        <p:spPr>
          <a:xfrm>
            <a:off x="5173950" y="2817326"/>
            <a:ext cx="1134648" cy="163632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44B024CE-F1E0-D34D-AB79-CA48610E5E28}"/>
              </a:ext>
            </a:extLst>
          </p:cNvPr>
          <p:cNvCxnSpPr>
            <a:cxnSpLocks/>
            <a:stCxn id="36" idx="2"/>
          </p:cNvCxnSpPr>
          <p:nvPr/>
        </p:nvCxnSpPr>
        <p:spPr>
          <a:xfrm flipH="1">
            <a:off x="6535271" y="2775226"/>
            <a:ext cx="565143" cy="182366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円/楕円 41">
            <a:extLst>
              <a:ext uri="{FF2B5EF4-FFF2-40B4-BE49-F238E27FC236}">
                <a16:creationId xmlns:a16="http://schemas.microsoft.com/office/drawing/2014/main" id="{6EDE9F4C-C2E6-5940-B69E-49B97A76A1AA}"/>
              </a:ext>
            </a:extLst>
          </p:cNvPr>
          <p:cNvSpPr/>
          <p:nvPr/>
        </p:nvSpPr>
        <p:spPr>
          <a:xfrm>
            <a:off x="5345431" y="5282702"/>
            <a:ext cx="3547872" cy="265176"/>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4D7E6E56-7A9B-0A4A-BB17-315472D6EB0C}"/>
              </a:ext>
            </a:extLst>
          </p:cNvPr>
          <p:cNvSpPr txBox="1"/>
          <p:nvPr/>
        </p:nvSpPr>
        <p:spPr>
          <a:xfrm>
            <a:off x="7230152" y="2866876"/>
            <a:ext cx="1573522" cy="369332"/>
          </a:xfrm>
          <a:prstGeom prst="rect">
            <a:avLst/>
          </a:prstGeom>
          <a:solidFill>
            <a:schemeClr val="bg1"/>
          </a:solidFill>
          <a:ln w="31750">
            <a:solidFill>
              <a:schemeClr val="accent1"/>
            </a:solidFill>
          </a:ln>
        </p:spPr>
        <p:txBody>
          <a:bodyPr wrap="square" rtlCol="0">
            <a:spAutoFit/>
          </a:bodyPr>
          <a:lstStyle/>
          <a:p>
            <a:pPr algn="ctr"/>
            <a:r>
              <a:rPr lang="ja-JP" altLang="en-US">
                <a:solidFill>
                  <a:schemeClr val="tx2"/>
                </a:solidFill>
                <a:ea typeface="Meiryo" charset="-128"/>
                <a:cs typeface="Meiryo" charset="-128"/>
              </a:rPr>
              <a:t>継続的な投稿</a:t>
            </a:r>
            <a:endParaRPr lang="en-US" altLang="ja-JP" dirty="0">
              <a:solidFill>
                <a:schemeClr val="tx2"/>
              </a:solidFill>
              <a:ea typeface="Meiryo" charset="-128"/>
              <a:cs typeface="Meiryo" charset="-128"/>
            </a:endParaRPr>
          </a:p>
        </p:txBody>
      </p:sp>
      <p:cxnSp>
        <p:nvCxnSpPr>
          <p:cNvPr id="56" name="直線コネクタ 55">
            <a:extLst>
              <a:ext uri="{FF2B5EF4-FFF2-40B4-BE49-F238E27FC236}">
                <a16:creationId xmlns:a16="http://schemas.microsoft.com/office/drawing/2014/main" id="{7FAC239C-C3C1-964A-A3FA-7C5154BFE2E3}"/>
              </a:ext>
            </a:extLst>
          </p:cNvPr>
          <p:cNvCxnSpPr>
            <a:cxnSpLocks/>
          </p:cNvCxnSpPr>
          <p:nvPr/>
        </p:nvCxnSpPr>
        <p:spPr>
          <a:xfrm flipH="1">
            <a:off x="7470629" y="3247225"/>
            <a:ext cx="546284" cy="2047813"/>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AE443DE4-A06C-4C48-844C-B4D57D27FA56}"/>
              </a:ext>
            </a:extLst>
          </p:cNvPr>
          <p:cNvSpPr txBox="1"/>
          <p:nvPr/>
        </p:nvSpPr>
        <p:spPr>
          <a:xfrm>
            <a:off x="1352550" y="6083454"/>
            <a:ext cx="2249959"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人種差別的ミーム</a:t>
            </a:r>
            <a:endParaRPr lang="en-US" altLang="ja-JP" dirty="0">
              <a:solidFill>
                <a:schemeClr val="tx2"/>
              </a:solidFill>
              <a:ea typeface="Meiryo" charset="-128"/>
              <a:cs typeface="Meiryo" charset="-128"/>
            </a:endParaRPr>
          </a:p>
        </p:txBody>
      </p:sp>
      <p:sp>
        <p:nvSpPr>
          <p:cNvPr id="59" name="テキスト ボックス 58">
            <a:extLst>
              <a:ext uri="{FF2B5EF4-FFF2-40B4-BE49-F238E27FC236}">
                <a16:creationId xmlns:a16="http://schemas.microsoft.com/office/drawing/2014/main" id="{47FB16C2-693B-C84E-83FA-886BDA1AE9B3}"/>
              </a:ext>
            </a:extLst>
          </p:cNvPr>
          <p:cNvSpPr txBox="1"/>
          <p:nvPr/>
        </p:nvSpPr>
        <p:spPr>
          <a:xfrm>
            <a:off x="6087762" y="5985631"/>
            <a:ext cx="2129481"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政治的ミーム</a:t>
            </a:r>
            <a:endParaRPr lang="en-US" altLang="ja-JP" dirty="0">
              <a:solidFill>
                <a:schemeClr val="tx2"/>
              </a:solidFill>
              <a:ea typeface="Meiryo" charset="-128"/>
              <a:cs typeface="Meiryo" charset="-128"/>
            </a:endParaRPr>
          </a:p>
        </p:txBody>
      </p:sp>
      <p:sp>
        <p:nvSpPr>
          <p:cNvPr id="61" name="テキスト ボックス 60">
            <a:extLst>
              <a:ext uri="{FF2B5EF4-FFF2-40B4-BE49-F238E27FC236}">
                <a16:creationId xmlns:a16="http://schemas.microsoft.com/office/drawing/2014/main" id="{FD7F2227-DAFF-4145-A585-D9EF068FCE1F}"/>
              </a:ext>
            </a:extLst>
          </p:cNvPr>
          <p:cNvSpPr txBox="1"/>
          <p:nvPr/>
        </p:nvSpPr>
        <p:spPr>
          <a:xfrm>
            <a:off x="3935112" y="6083160"/>
            <a:ext cx="1890583" cy="646331"/>
          </a:xfrm>
          <a:prstGeom prst="rect">
            <a:avLst/>
          </a:prstGeom>
          <a:solidFill>
            <a:schemeClr val="bg1"/>
          </a:solidFill>
          <a:ln w="31750">
            <a:solidFill>
              <a:schemeClr val="accent1"/>
            </a:solidFill>
          </a:ln>
        </p:spPr>
        <p:txBody>
          <a:bodyPr wrap="square" rtlCol="0">
            <a:spAutoFit/>
          </a:bodyPr>
          <a:lstStyle/>
          <a:p>
            <a:pPr algn="ctr"/>
            <a:r>
              <a:rPr lang="en-US" altLang="ja-JP" dirty="0">
                <a:solidFill>
                  <a:schemeClr val="tx2"/>
                </a:solidFill>
                <a:ea typeface="Meiryo" charset="-128"/>
                <a:cs typeface="Meiryo" charset="-128"/>
              </a:rPr>
              <a:t>2017</a:t>
            </a:r>
            <a:r>
              <a:rPr lang="ja-JP" altLang="en-US" dirty="0">
                <a:solidFill>
                  <a:schemeClr val="tx2"/>
                </a:solidFill>
                <a:ea typeface="Meiryo" charset="-128"/>
                <a:cs typeface="Meiryo" charset="-128"/>
              </a:rPr>
              <a:t> 年</a:t>
            </a:r>
            <a:endParaRPr lang="en-US" altLang="ja-JP" dirty="0">
              <a:solidFill>
                <a:schemeClr val="tx2"/>
              </a:solidFill>
              <a:ea typeface="Meiryo" charset="-128"/>
              <a:cs typeface="Meiryo" charset="-128"/>
            </a:endParaRPr>
          </a:p>
          <a:p>
            <a:pPr algn="ctr"/>
            <a:r>
              <a:rPr lang="en-US" altLang="ja-JP" dirty="0">
                <a:solidFill>
                  <a:schemeClr val="tx2"/>
                </a:solidFill>
                <a:ea typeface="Meiryo" charset="-128"/>
                <a:cs typeface="Meiryo" charset="-128"/>
              </a:rPr>
              <a:t>Gab</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の投稿増加</a:t>
            </a:r>
            <a:endParaRPr kumimoji="1" lang="ja-JP" altLang="en-US" dirty="0">
              <a:solidFill>
                <a:schemeClr val="tx2"/>
              </a:solidFill>
              <a:latin typeface="Meiryo" charset="-128"/>
              <a:ea typeface="Meiryo" charset="-128"/>
              <a:cs typeface="Meiryo" charset="-128"/>
            </a:endParaRPr>
          </a:p>
        </p:txBody>
      </p:sp>
      <p:cxnSp>
        <p:nvCxnSpPr>
          <p:cNvPr id="62" name="直線コネクタ 61">
            <a:extLst>
              <a:ext uri="{FF2B5EF4-FFF2-40B4-BE49-F238E27FC236}">
                <a16:creationId xmlns:a16="http://schemas.microsoft.com/office/drawing/2014/main" id="{F380203F-AC87-D847-85DA-1057FF730BE0}"/>
              </a:ext>
            </a:extLst>
          </p:cNvPr>
          <p:cNvCxnSpPr>
            <a:cxnSpLocks/>
          </p:cNvCxnSpPr>
          <p:nvPr/>
        </p:nvCxnSpPr>
        <p:spPr>
          <a:xfrm flipH="1">
            <a:off x="5442636" y="4760258"/>
            <a:ext cx="1682064" cy="133864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4378325-901A-364F-9129-9F63C652CE5E}"/>
              </a:ext>
            </a:extLst>
          </p:cNvPr>
          <p:cNvCxnSpPr>
            <a:cxnSpLocks/>
          </p:cNvCxnSpPr>
          <p:nvPr/>
        </p:nvCxnSpPr>
        <p:spPr>
          <a:xfrm flipH="1" flipV="1">
            <a:off x="3527340" y="5060940"/>
            <a:ext cx="1000896" cy="10256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22E3983-9939-CE45-8BC1-7D57CCCEA50E}"/>
              </a:ext>
            </a:extLst>
          </p:cNvPr>
          <p:cNvSpPr txBox="1"/>
          <p:nvPr/>
        </p:nvSpPr>
        <p:spPr>
          <a:xfrm>
            <a:off x="190500" y="3516564"/>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24" name="テキスト ボックス 23">
            <a:extLst>
              <a:ext uri="{FF2B5EF4-FFF2-40B4-BE49-F238E27FC236}">
                <a16:creationId xmlns:a16="http://schemas.microsoft.com/office/drawing/2014/main" id="{B9EBAE9F-ED7C-B840-A46E-4334D21B0D31}"/>
              </a:ext>
            </a:extLst>
          </p:cNvPr>
          <p:cNvSpPr txBox="1"/>
          <p:nvPr/>
        </p:nvSpPr>
        <p:spPr>
          <a:xfrm>
            <a:off x="4610100" y="3592764"/>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5" name="正方形/長方形 4">
            <a:extLst>
              <a:ext uri="{FF2B5EF4-FFF2-40B4-BE49-F238E27FC236}">
                <a16:creationId xmlns:a16="http://schemas.microsoft.com/office/drawing/2014/main" id="{6A9159BC-9CFB-DF4F-A338-E3C2D457E83B}"/>
              </a:ext>
            </a:extLst>
          </p:cNvPr>
          <p:cNvSpPr/>
          <p:nvPr/>
        </p:nvSpPr>
        <p:spPr>
          <a:xfrm>
            <a:off x="4379259" y="1232210"/>
            <a:ext cx="3177989" cy="597856"/>
          </a:xfrm>
          <a:prstGeom prst="rect">
            <a:avLst/>
          </a:prstGeom>
          <a:ln w="25400">
            <a:solidFill>
              <a:schemeClr val="accent1"/>
            </a:solidFill>
          </a:ln>
        </p:spPr>
        <p:txBody>
          <a:bodyPr wrap="square">
            <a:spAutoFit/>
          </a:bodyPr>
          <a:lstStyle/>
          <a:p>
            <a:pPr lvl="0" algn="ctr">
              <a:lnSpc>
                <a:spcPct val="90000"/>
              </a:lnSpc>
              <a:spcAft>
                <a:spcPts val="1200"/>
              </a:spcAft>
              <a:buClr>
                <a:srgbClr val="8A2231"/>
              </a:buClr>
            </a:pPr>
            <a:r>
              <a:rPr lang="ja-JP" altLang="en-US" b="1">
                <a:solidFill>
                  <a:srgbClr val="4C4D4C"/>
                </a:solidFill>
                <a:ea typeface="メイリオ" charset="-128"/>
              </a:rPr>
              <a:t>政治的ミームの投稿数推移は</a:t>
            </a:r>
            <a:br>
              <a:rPr lang="en-US" altLang="ja-JP" b="1" dirty="0">
                <a:solidFill>
                  <a:srgbClr val="4C4D4C"/>
                </a:solidFill>
                <a:ea typeface="メイリオ" charset="-128"/>
              </a:rPr>
            </a:br>
            <a:r>
              <a:rPr lang="ja-JP" altLang="en-US" b="1">
                <a:solidFill>
                  <a:srgbClr val="4C4D4C"/>
                </a:solidFill>
                <a:ea typeface="メイリオ" charset="-128"/>
              </a:rPr>
              <a:t>実世界の出来事と密接に関係</a:t>
            </a:r>
            <a:endParaRPr lang="en-US" altLang="ja-JP" b="1" dirty="0">
              <a:solidFill>
                <a:srgbClr val="4C4D4C"/>
              </a:solidFill>
              <a:ea typeface="メイリオ" charset="-128"/>
            </a:endParaRPr>
          </a:p>
        </p:txBody>
      </p:sp>
      <p:sp>
        <p:nvSpPr>
          <p:cNvPr id="6" name="右中かっこ 5">
            <a:extLst>
              <a:ext uri="{FF2B5EF4-FFF2-40B4-BE49-F238E27FC236}">
                <a16:creationId xmlns:a16="http://schemas.microsoft.com/office/drawing/2014/main" id="{C1D0C8FC-C5D3-624A-9275-3413373AF70C}"/>
              </a:ext>
            </a:extLst>
          </p:cNvPr>
          <p:cNvSpPr/>
          <p:nvPr/>
        </p:nvSpPr>
        <p:spPr>
          <a:xfrm rot="16200000">
            <a:off x="5822574" y="13444"/>
            <a:ext cx="336181" cy="40206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882540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659685"/>
            <a:ext cx="3864429" cy="3023827"/>
          </a:xfrm>
          <a:prstGeom prst="rect">
            <a:avLst/>
          </a:prstGeom>
          <a:solidFill>
            <a:schemeClr val="bg1"/>
          </a:solid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00050" lvl="1" indent="-400050">
              <a:lnSpc>
                <a:spcPct val="150000"/>
              </a:lnSpc>
              <a:spcAft>
                <a:spcPts val="0"/>
              </a:spcAft>
              <a:buClrTx/>
              <a:buFont typeface="+mj-lt"/>
              <a:buAutoNum type="romanUcPeriod"/>
            </a:pPr>
            <a:r>
              <a:rPr lang="ja-JP" altLang="en-US" sz="1800"/>
              <a:t>各事象発生時にポールを立て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「事象の発生要因」として抽出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「事象の発生要因」内で事前に発生した事象を再帰的に置換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「投稿に起因する</a:t>
            </a:r>
            <a:r>
              <a:rPr lang="en-US" altLang="ja-JP" sz="1800" dirty="0"/>
              <a:t> SNS</a:t>
            </a:r>
            <a:r>
              <a:rPr lang="ja-JP" altLang="en-US" sz="1800"/>
              <a:t>」を特定</a:t>
            </a:r>
            <a:endParaRPr lang="en-US" altLang="ja-JP" sz="1800" dirty="0"/>
          </a:p>
        </p:txBody>
      </p:sp>
      <p:pic>
        <p:nvPicPr>
          <p:cNvPr id="8" name="図 7">
            <a:extLst>
              <a:ext uri="{FF2B5EF4-FFF2-40B4-BE49-F238E27FC236}">
                <a16:creationId xmlns:a16="http://schemas.microsoft.com/office/drawing/2014/main" id="{04101534-B70B-1741-9409-3F49390C06C4}"/>
              </a:ext>
            </a:extLst>
          </p:cNvPr>
          <p:cNvPicPr>
            <a:picLocks noChangeAspect="1"/>
          </p:cNvPicPr>
          <p:nvPr/>
        </p:nvPicPr>
        <p:blipFill>
          <a:blip r:embed="rId3"/>
          <a:stretch>
            <a:fillRect/>
          </a:stretch>
        </p:blipFill>
        <p:spPr>
          <a:xfrm>
            <a:off x="3909196" y="1544053"/>
            <a:ext cx="5234804" cy="5390147"/>
          </a:xfrm>
          <a:prstGeom prst="rect">
            <a:avLst/>
          </a:prstGeom>
        </p:spPr>
      </p:pic>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28650" y="1171580"/>
            <a:ext cx="7886700" cy="613677"/>
          </a:xfrm>
        </p:spPr>
        <p:txBody>
          <a:bodyPr/>
          <a:lstStyle/>
          <a:p>
            <a:r>
              <a:rPr lang="en-US" altLang="ja-JP" b="1" dirty="0">
                <a:solidFill>
                  <a:schemeClr val="accent1"/>
                </a:solidFill>
              </a:rPr>
              <a:t> </a:t>
            </a:r>
            <a:r>
              <a:rPr lang="ja-JP" altLang="en-US"/>
              <a:t>ミームの投稿</a:t>
            </a:r>
            <a:r>
              <a:rPr lang="en-US" altLang="ja-JP" dirty="0"/>
              <a:t> (</a:t>
            </a:r>
            <a:r>
              <a:rPr lang="ja-JP" altLang="en-US"/>
              <a:t>事象</a:t>
            </a:r>
            <a:r>
              <a:rPr lang="en-US" altLang="ja-JP" dirty="0"/>
              <a:t>) </a:t>
            </a:r>
            <a:r>
              <a:rPr lang="ja-JP" altLang="en-US"/>
              <a:t>がどの</a:t>
            </a:r>
            <a:r>
              <a:rPr lang="en-US" altLang="ja-JP" dirty="0"/>
              <a:t> SNS </a:t>
            </a:r>
            <a:r>
              <a:rPr lang="ja-JP" altLang="en-US"/>
              <a:t>に起因するかを調査</a:t>
            </a:r>
          </a:p>
        </p:txBody>
      </p:sp>
      <p:sp>
        <p:nvSpPr>
          <p:cNvPr id="15" name="コンテンツ プレースホルダー 2">
            <a:extLst>
              <a:ext uri="{FF2B5EF4-FFF2-40B4-BE49-F238E27FC236}">
                <a16:creationId xmlns:a16="http://schemas.microsoft.com/office/drawing/2014/main" id="{17C2A0C7-713F-3F48-8E5C-698E0BB70FC5}"/>
              </a:ext>
            </a:extLst>
          </p:cNvPr>
          <p:cNvSpPr txBox="1">
            <a:spLocks/>
          </p:cNvSpPr>
          <p:nvPr/>
        </p:nvSpPr>
        <p:spPr>
          <a:xfrm>
            <a:off x="3957787" y="4438860"/>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t>事象の</a:t>
            </a:r>
            <a:br>
              <a:rPr lang="en-US" altLang="ja-JP" sz="1800" dirty="0"/>
            </a:br>
            <a:r>
              <a:rPr lang="ja-JP" altLang="en-US" sz="1800"/>
              <a:t>発生要因</a:t>
            </a:r>
            <a:endParaRPr lang="en-US" altLang="ja-JP" sz="1800" dirty="0"/>
          </a:p>
        </p:txBody>
      </p:sp>
      <p:sp>
        <p:nvSpPr>
          <p:cNvPr id="18" name="コンテンツ プレースホルダー 2">
            <a:extLst>
              <a:ext uri="{FF2B5EF4-FFF2-40B4-BE49-F238E27FC236}">
                <a16:creationId xmlns:a16="http://schemas.microsoft.com/office/drawing/2014/main" id="{07898039-27ED-DA4A-B4F8-F88C2748E518}"/>
              </a:ext>
            </a:extLst>
          </p:cNvPr>
          <p:cNvSpPr txBox="1">
            <a:spLocks/>
          </p:cNvSpPr>
          <p:nvPr/>
        </p:nvSpPr>
        <p:spPr>
          <a:xfrm>
            <a:off x="3885599" y="5742626"/>
            <a:ext cx="1395102" cy="758438"/>
          </a:xfrm>
          <a:prstGeom prst="rect">
            <a:avLst/>
          </a:prstGeom>
          <a:solidFill>
            <a:schemeClr val="bg1"/>
          </a:solid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t>投稿に起因する</a:t>
            </a:r>
            <a:r>
              <a:rPr lang="en-US" altLang="ja-JP" sz="1800" dirty="0"/>
              <a:t> SNS</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3687757" y="1797165"/>
            <a:ext cx="461665" cy="2169825"/>
          </a:xfrm>
          <a:prstGeom prst="rect">
            <a:avLst/>
          </a:prstGeom>
          <a:noFill/>
        </p:spPr>
        <p:txBody>
          <a:bodyPr vert="eaVert" wrap="none" rtlCol="0">
            <a:spAutoFit/>
          </a:bodyPr>
          <a:lstStyle/>
          <a:p>
            <a:r>
              <a:rPr lang="ja-JP" altLang="en-US"/>
              <a:t>各ミームの発生確</a:t>
            </a:r>
            <a:r>
              <a:rPr kumimoji="1" lang="ja-JP" altLang="en-US"/>
              <a:t>率</a:t>
            </a:r>
          </a:p>
        </p:txBody>
      </p:sp>
      <p:cxnSp>
        <p:nvCxnSpPr>
          <p:cNvPr id="49" name="直線矢印コネクタ 48">
            <a:extLst>
              <a:ext uri="{FF2B5EF4-FFF2-40B4-BE49-F238E27FC236}">
                <a16:creationId xmlns:a16="http://schemas.microsoft.com/office/drawing/2014/main" id="{92153818-CFD2-0444-918A-58C822F8FC8B}"/>
              </a:ext>
            </a:extLst>
          </p:cNvPr>
          <p:cNvCxnSpPr>
            <a:cxnSpLocks/>
          </p:cNvCxnSpPr>
          <p:nvPr/>
        </p:nvCxnSpPr>
        <p:spPr>
          <a:xfrm flipV="1">
            <a:off x="4078206" y="2518458"/>
            <a:ext cx="0" cy="70798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2" name="直線矢印コネクタ 51">
            <a:extLst>
              <a:ext uri="{FF2B5EF4-FFF2-40B4-BE49-F238E27FC236}">
                <a16:creationId xmlns:a16="http://schemas.microsoft.com/office/drawing/2014/main" id="{7017EBFB-5A50-214A-8E36-B29686450BFC}"/>
              </a:ext>
            </a:extLst>
          </p:cNvPr>
          <p:cNvCxnSpPr>
            <a:cxnSpLocks/>
          </p:cNvCxnSpPr>
          <p:nvPr/>
        </p:nvCxnSpPr>
        <p:spPr>
          <a:xfrm flipV="1">
            <a:off x="4080135" y="3249592"/>
            <a:ext cx="0" cy="70798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3" name="直線矢印コネクタ 52">
            <a:extLst>
              <a:ext uri="{FF2B5EF4-FFF2-40B4-BE49-F238E27FC236}">
                <a16:creationId xmlns:a16="http://schemas.microsoft.com/office/drawing/2014/main" id="{1127EDFB-9F82-B94F-9FFC-AEE1F207C262}"/>
              </a:ext>
            </a:extLst>
          </p:cNvPr>
          <p:cNvCxnSpPr>
            <a:cxnSpLocks/>
          </p:cNvCxnSpPr>
          <p:nvPr/>
        </p:nvCxnSpPr>
        <p:spPr>
          <a:xfrm flipV="1">
            <a:off x="4068561" y="1733309"/>
            <a:ext cx="0" cy="70798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56" name="右中かっこ 55">
            <a:extLst>
              <a:ext uri="{FF2B5EF4-FFF2-40B4-BE49-F238E27FC236}">
                <a16:creationId xmlns:a16="http://schemas.microsoft.com/office/drawing/2014/main" id="{72E72F48-F941-D043-906D-8EE652C56881}"/>
              </a:ext>
            </a:extLst>
          </p:cNvPr>
          <p:cNvSpPr/>
          <p:nvPr/>
        </p:nvSpPr>
        <p:spPr>
          <a:xfrm>
            <a:off x="6727371" y="4343400"/>
            <a:ext cx="228600" cy="1066800"/>
          </a:xfrm>
          <a:prstGeom prst="rightBrace">
            <a:avLst/>
          </a:prstGeom>
          <a:solidFill>
            <a:schemeClr val="bg1"/>
          </a:solidFill>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7" name="右中かっこ 56">
            <a:extLst>
              <a:ext uri="{FF2B5EF4-FFF2-40B4-BE49-F238E27FC236}">
                <a16:creationId xmlns:a16="http://schemas.microsoft.com/office/drawing/2014/main" id="{0EC2635E-7A27-EC43-B224-AC88425409A2}"/>
              </a:ext>
            </a:extLst>
          </p:cNvPr>
          <p:cNvSpPr/>
          <p:nvPr/>
        </p:nvSpPr>
        <p:spPr>
          <a:xfrm>
            <a:off x="5682342" y="4354286"/>
            <a:ext cx="228600" cy="1066800"/>
          </a:xfrm>
          <a:prstGeom prst="rightBrace">
            <a:avLst/>
          </a:prstGeom>
          <a:solidFill>
            <a:schemeClr val="bg1"/>
          </a:solidFill>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7" name="左右矢印 66">
            <a:extLst>
              <a:ext uri="{FF2B5EF4-FFF2-40B4-BE49-F238E27FC236}">
                <a16:creationId xmlns:a16="http://schemas.microsoft.com/office/drawing/2014/main" id="{81325148-4620-894B-87D1-F54FF5FE1BD4}"/>
              </a:ext>
            </a:extLst>
          </p:cNvPr>
          <p:cNvSpPr/>
          <p:nvPr/>
        </p:nvSpPr>
        <p:spPr>
          <a:xfrm rot="20186184">
            <a:off x="5733502" y="4574475"/>
            <a:ext cx="768137" cy="151273"/>
          </a:xfrm>
          <a:prstGeom prst="leftRightArrow">
            <a:avLst>
              <a:gd name="adj1" fmla="val 0"/>
              <a:gd name="adj2" fmla="val 8525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左右矢印 67">
            <a:extLst>
              <a:ext uri="{FF2B5EF4-FFF2-40B4-BE49-F238E27FC236}">
                <a16:creationId xmlns:a16="http://schemas.microsoft.com/office/drawing/2014/main" id="{E974B981-12DB-7B43-816A-39C24ECED638}"/>
              </a:ext>
            </a:extLst>
          </p:cNvPr>
          <p:cNvSpPr/>
          <p:nvPr/>
        </p:nvSpPr>
        <p:spPr>
          <a:xfrm rot="20426711">
            <a:off x="6852826" y="4678732"/>
            <a:ext cx="737734" cy="151273"/>
          </a:xfrm>
          <a:prstGeom prst="leftRightArrow">
            <a:avLst>
              <a:gd name="adj1" fmla="val 0"/>
              <a:gd name="adj2" fmla="val 8525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CE5498B5-93D2-A34B-B9F3-F41F9E9C8D8B}"/>
              </a:ext>
            </a:extLst>
          </p:cNvPr>
          <p:cNvSpPr/>
          <p:nvPr/>
        </p:nvSpPr>
        <p:spPr>
          <a:xfrm>
            <a:off x="6931044" y="5026494"/>
            <a:ext cx="546476" cy="481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右矢印 73">
            <a:extLst>
              <a:ext uri="{FF2B5EF4-FFF2-40B4-BE49-F238E27FC236}">
                <a16:creationId xmlns:a16="http://schemas.microsoft.com/office/drawing/2014/main" id="{C7198538-2EE5-1F49-85F0-E48A51E514E9}"/>
              </a:ext>
            </a:extLst>
          </p:cNvPr>
          <p:cNvSpPr/>
          <p:nvPr/>
        </p:nvSpPr>
        <p:spPr>
          <a:xfrm rot="19651670">
            <a:off x="6859440" y="5189017"/>
            <a:ext cx="747367" cy="133611"/>
          </a:xfrm>
          <a:prstGeom prst="rightArrow">
            <a:avLst>
              <a:gd name="adj1" fmla="val 0"/>
              <a:gd name="adj2" fmla="val 9307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右矢印 75">
            <a:extLst>
              <a:ext uri="{FF2B5EF4-FFF2-40B4-BE49-F238E27FC236}">
                <a16:creationId xmlns:a16="http://schemas.microsoft.com/office/drawing/2014/main" id="{5CE04310-8C77-3A4C-ACC2-468F6F10622B}"/>
              </a:ext>
            </a:extLst>
          </p:cNvPr>
          <p:cNvSpPr/>
          <p:nvPr/>
        </p:nvSpPr>
        <p:spPr>
          <a:xfrm rot="14210091">
            <a:off x="5791831" y="5027718"/>
            <a:ext cx="120893" cy="130696"/>
          </a:xfrm>
          <a:prstGeom prst="rightArrow">
            <a:avLst>
              <a:gd name="adj1" fmla="val 0"/>
              <a:gd name="adj2" fmla="val 9307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5286392"/>
      </p:ext>
    </p:extLst>
  </p:cSld>
  <p:clrMapOvr>
    <a:masterClrMapping/>
  </p:clrMapOvr>
</p:sld>
</file>

<file path=ppt/theme/theme1.xml><?xml version="1.0" encoding="utf-8"?>
<a:theme xmlns:a="http://schemas.openxmlformats.org/drawingml/2006/main" name="テーマ1">
  <a:themeElements>
    <a:clrScheme name="1">
      <a:dk1>
        <a:srgbClr val="000000"/>
      </a:dk1>
      <a:lt1>
        <a:srgbClr val="FFFFFF"/>
      </a:lt1>
      <a:dk2>
        <a:srgbClr val="4C4D4C"/>
      </a:dk2>
      <a:lt2>
        <a:srgbClr val="E7E6E6"/>
      </a:lt2>
      <a:accent1>
        <a:srgbClr val="8A2231"/>
      </a:accent1>
      <a:accent2>
        <a:srgbClr val="DA871F"/>
      </a:accent2>
      <a:accent3>
        <a:srgbClr val="A5A5A5"/>
      </a:accent3>
      <a:accent4>
        <a:srgbClr val="FFA200"/>
      </a:accent4>
      <a:accent5>
        <a:srgbClr val="4472C4"/>
      </a:accent5>
      <a:accent6>
        <a:srgbClr val="70AD47"/>
      </a:accent6>
      <a:hlink>
        <a:srgbClr val="3DA0D7"/>
      </a:hlink>
      <a:folHlink>
        <a:srgbClr val="954F72"/>
      </a:folHlink>
    </a:clrScheme>
    <a:fontScheme name="ヒラギノ+Helvetica Neue">
      <a:majorFont>
        <a:latin typeface="Helvetica Neue"/>
        <a:ea typeface="ヒラギノ角ゴシック W6"/>
        <a:cs typeface=""/>
      </a:majorFont>
      <a:minorFont>
        <a:latin typeface="Helvetica Neue"/>
        <a:ea typeface="ヒラギノ角ゴシック W3"/>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2" id="{AE2F6BF1-B211-0942-8533-F5A45795D230}" vid="{8D39B7E7-79BB-5040-A79E-CE2FC728CF3D}"/>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my_presentation_3</Template>
  <TotalTime>16307</TotalTime>
  <Words>1596</Words>
  <Application>Microsoft Macintosh PowerPoint</Application>
  <PresentationFormat>画面に合わせる (4:3)</PresentationFormat>
  <Paragraphs>280</Paragraphs>
  <Slides>12</Slides>
  <Notes>11</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12</vt:i4>
      </vt:variant>
    </vt:vector>
  </HeadingPairs>
  <TitlesOfParts>
    <vt:vector size="26" baseType="lpstr">
      <vt:lpstr>.AppleSystemUIFont</vt:lpstr>
      <vt:lpstr>ヒラギノ角ゴシック W3</vt:lpstr>
      <vt:lpstr>ヒラギノ角ゴシック W6</vt:lpstr>
      <vt:lpstr>メイリオ</vt:lpstr>
      <vt:lpstr>メイリオ</vt:lpstr>
      <vt:lpstr>メイリオ ボールド</vt:lpstr>
      <vt:lpstr>Yu Gothic</vt:lpstr>
      <vt:lpstr>Yu Gothic</vt:lpstr>
      <vt:lpstr>Arial</vt:lpstr>
      <vt:lpstr>Cambria Math</vt:lpstr>
      <vt:lpstr>Helvetica Neue</vt:lpstr>
      <vt:lpstr>Helvetica Neue 本文</vt:lpstr>
      <vt:lpstr>Wingdings</vt:lpstr>
      <vt:lpstr>テーマ1</vt:lpstr>
      <vt:lpstr>On the Origins of Memes  by Means of Fringe Web Communities</vt:lpstr>
      <vt:lpstr>背景</vt:lpstr>
      <vt:lpstr>関連研究</vt:lpstr>
      <vt:lpstr>データセット 1｜SNS サイト</vt:lpstr>
      <vt:lpstr>データセット 2｜ミームを格納したデータベース</vt:lpstr>
      <vt:lpstr>提案手法｜複数 SNS のミームを意味付け</vt:lpstr>
      <vt:lpstr>分析｜SNS 毎に投稿されるミームの割合</vt:lpstr>
      <vt:lpstr>分析｜ミームの投稿数の推移</vt:lpstr>
      <vt:lpstr>提案手法｜複数 SNS 間のミームの伝搬を検知</vt:lpstr>
      <vt:lpstr>分析｜人種差別ミームの影響力</vt:lpstr>
      <vt:lpstr>評価｜人種差別ミームの拡散効率</vt:lpstr>
      <vt:lpstr>まとめ</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金子丈</dc:creator>
  <cp:lastModifiedBy>Microsoft Office User</cp:lastModifiedBy>
  <cp:revision>408</cp:revision>
  <cp:lastPrinted>2019-07-11T02:37:21Z</cp:lastPrinted>
  <dcterms:created xsi:type="dcterms:W3CDTF">2017-02-09T05:17:45Z</dcterms:created>
  <dcterms:modified xsi:type="dcterms:W3CDTF">2019-07-16T08:52:53Z</dcterms:modified>
</cp:coreProperties>
</file>